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28" r:id="rId4"/>
  </p:sldMasterIdLst>
  <p:notesMasterIdLst>
    <p:notesMasterId r:id="rId50"/>
  </p:notesMasterIdLst>
  <p:handoutMasterIdLst>
    <p:handoutMasterId r:id="rId51"/>
  </p:handoutMasterIdLst>
  <p:sldIdLst>
    <p:sldId id="353" r:id="rId5"/>
    <p:sldId id="955" r:id="rId6"/>
    <p:sldId id="969" r:id="rId7"/>
    <p:sldId id="960" r:id="rId8"/>
    <p:sldId id="1024" r:id="rId9"/>
    <p:sldId id="1000" r:id="rId10"/>
    <p:sldId id="957" r:id="rId11"/>
    <p:sldId id="990" r:id="rId12"/>
    <p:sldId id="987" r:id="rId13"/>
    <p:sldId id="986" r:id="rId14"/>
    <p:sldId id="988" r:id="rId15"/>
    <p:sldId id="995" r:id="rId16"/>
    <p:sldId id="1018" r:id="rId17"/>
    <p:sldId id="970" r:id="rId18"/>
    <p:sldId id="967" r:id="rId19"/>
    <p:sldId id="1020" r:id="rId20"/>
    <p:sldId id="1005" r:id="rId21"/>
    <p:sldId id="985" r:id="rId22"/>
    <p:sldId id="1001" r:id="rId23"/>
    <p:sldId id="998" r:id="rId24"/>
    <p:sldId id="1003" r:id="rId25"/>
    <p:sldId id="1004" r:id="rId26"/>
    <p:sldId id="1006" r:id="rId27"/>
    <p:sldId id="1010" r:id="rId28"/>
    <p:sldId id="1007" r:id="rId29"/>
    <p:sldId id="1009" r:id="rId30"/>
    <p:sldId id="1011" r:id="rId31"/>
    <p:sldId id="1008" r:id="rId32"/>
    <p:sldId id="962" r:id="rId33"/>
    <p:sldId id="978" r:id="rId34"/>
    <p:sldId id="977" r:id="rId35"/>
    <p:sldId id="974" r:id="rId36"/>
    <p:sldId id="1023" r:id="rId37"/>
    <p:sldId id="1014" r:id="rId38"/>
    <p:sldId id="1016" r:id="rId39"/>
    <p:sldId id="816" r:id="rId40"/>
    <p:sldId id="980" r:id="rId41"/>
    <p:sldId id="1022" r:id="rId42"/>
    <p:sldId id="972" r:id="rId43"/>
    <p:sldId id="982" r:id="rId44"/>
    <p:sldId id="966" r:id="rId45"/>
    <p:sldId id="968" r:id="rId46"/>
    <p:sldId id="1025" r:id="rId47"/>
    <p:sldId id="1026" r:id="rId48"/>
    <p:sldId id="1027" r:id="rId49"/>
  </p:sldIdLst>
  <p:sldSz cx="9144000" cy="5143500" type="screen16x9"/>
  <p:notesSz cx="6797675" cy="9928225"/>
  <p:embeddedFontLst>
    <p:embeddedFont>
      <p:font typeface="Source Sans Pro" panose="020B0503030403020204" pitchFamily="34" charset="0"/>
      <p:regular r:id="rId52"/>
      <p:bold r:id="rId53"/>
      <p:italic r:id="rId54"/>
      <p:boldItalic r:id="rId55"/>
    </p:embeddedFont>
  </p:embeddedFontLst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C6E0E37-7370-55FE-1CA3-E7A3E583CB5B}" name="Krchňavý Adam" initials="KA" userId="S::adam.krchnavy@health.gov.sk::6d5b6929-564a-4d96-8e20-36db97dd8f75" providerId="AD"/>
  <p188:author id="{A680429F-4710-4383-6CED-98FB47BC346A}" name="Králiková Kristína" initials="KK" userId="S::kristina.kralikova@health.gov.sk::c2d9c61f-82af-4ba8-acf3-0a9ea3b1e0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6A2"/>
    <a:srgbClr val="E8F0FC"/>
    <a:srgbClr val="DAEFC3"/>
    <a:srgbClr val="009100"/>
    <a:srgbClr val="FFC7CE"/>
    <a:srgbClr val="95E385"/>
    <a:srgbClr val="00C800"/>
    <a:srgbClr val="C5D9F8"/>
    <a:srgbClr val="CCCCFF"/>
    <a:srgbClr val="7A0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A0FCB3-3D02-4E69-962D-82F5ECA66311}">
  <a:tblStyle styleId="{22A0FCB3-3D02-4E69-962D-82F5ECA66311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–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etlý štýl 3 - zvýrazneni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0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openxmlformats.org/officeDocument/2006/relationships/font" Target="fonts/font4.fntdata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font" Target="fonts/font2.fntdata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61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font" Target="fonts/font1.fntdata"/><Relationship Id="rId6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ság Martin" userId="6b248c30-bb08-486b-8f49-3e6497641ecd" providerId="ADAL" clId="{F60F186F-E449-4680-956E-29DB339A4F70}"/>
    <pc:docChg chg="custSel addSld modSld">
      <pc:chgData name="Orság Martin" userId="6b248c30-bb08-486b-8f49-3e6497641ecd" providerId="ADAL" clId="{F60F186F-E449-4680-956E-29DB339A4F70}" dt="2024-03-28T13:28:23.714" v="220" actId="313"/>
      <pc:docMkLst>
        <pc:docMk/>
      </pc:docMkLst>
      <pc:sldChg chg="modSp add mod">
        <pc:chgData name="Orság Martin" userId="6b248c30-bb08-486b-8f49-3e6497641ecd" providerId="ADAL" clId="{F60F186F-E449-4680-956E-29DB339A4F70}" dt="2024-03-28T13:28:23.714" v="220" actId="313"/>
        <pc:sldMkLst>
          <pc:docMk/>
          <pc:sldMk cId="2688742689" sldId="1027"/>
        </pc:sldMkLst>
        <pc:spChg chg="mod">
          <ac:chgData name="Orság Martin" userId="6b248c30-bb08-486b-8f49-3e6497641ecd" providerId="ADAL" clId="{F60F186F-E449-4680-956E-29DB339A4F70}" dt="2024-03-28T12:52:43.152" v="6" actId="20577"/>
          <ac:spMkLst>
            <pc:docMk/>
            <pc:sldMk cId="2688742689" sldId="1027"/>
            <ac:spMk id="2" creationId="{838941CA-DCC0-A326-3761-BD59B0C987D7}"/>
          </ac:spMkLst>
        </pc:spChg>
        <pc:spChg chg="mod">
          <ac:chgData name="Orság Martin" userId="6b248c30-bb08-486b-8f49-3e6497641ecd" providerId="ADAL" clId="{F60F186F-E449-4680-956E-29DB339A4F70}" dt="2024-03-28T13:28:23.714" v="220" actId="313"/>
          <ac:spMkLst>
            <pc:docMk/>
            <pc:sldMk cId="2688742689" sldId="1027"/>
            <ac:spMk id="3" creationId="{F578ACF3-FDDC-5A5F-77FC-6FFF538E7780}"/>
          </ac:spMkLst>
        </pc:spChg>
      </pc:sldChg>
    </pc:docChg>
  </pc:docChgLst>
  <pc:docChgLst>
    <pc:chgData name="Orság Martin" userId="6b248c30-bb08-486b-8f49-3e6497641ecd" providerId="ADAL" clId="{78200BD4-9AC1-4A9A-A113-56A9FEF0DD3B}"/>
    <pc:docChg chg="undo redo custSel modSld">
      <pc:chgData name="Orság Martin" userId="6b248c30-bb08-486b-8f49-3e6497641ecd" providerId="ADAL" clId="{78200BD4-9AC1-4A9A-A113-56A9FEF0DD3B}" dt="2024-04-16T20:05:17.464" v="1099" actId="20577"/>
      <pc:docMkLst>
        <pc:docMk/>
      </pc:docMkLst>
      <pc:sldChg chg="modSp mod">
        <pc:chgData name="Orság Martin" userId="6b248c30-bb08-486b-8f49-3e6497641ecd" providerId="ADAL" clId="{78200BD4-9AC1-4A9A-A113-56A9FEF0DD3B}" dt="2024-04-16T20:05:17.464" v="1099" actId="20577"/>
        <pc:sldMkLst>
          <pc:docMk/>
          <pc:sldMk cId="2688742689" sldId="1027"/>
        </pc:sldMkLst>
        <pc:spChg chg="mod">
          <ac:chgData name="Orság Martin" userId="6b248c30-bb08-486b-8f49-3e6497641ecd" providerId="ADAL" clId="{78200BD4-9AC1-4A9A-A113-56A9FEF0DD3B}" dt="2024-04-16T14:06:55.259" v="3" actId="20577"/>
          <ac:spMkLst>
            <pc:docMk/>
            <pc:sldMk cId="2688742689" sldId="1027"/>
            <ac:spMk id="2" creationId="{838941CA-DCC0-A326-3761-BD59B0C987D7}"/>
          </ac:spMkLst>
        </pc:spChg>
        <pc:spChg chg="mod">
          <ac:chgData name="Orság Martin" userId="6b248c30-bb08-486b-8f49-3e6497641ecd" providerId="ADAL" clId="{78200BD4-9AC1-4A9A-A113-56A9FEF0DD3B}" dt="2024-04-16T20:05:17.464" v="1099" actId="20577"/>
          <ac:spMkLst>
            <pc:docMk/>
            <pc:sldMk cId="2688742689" sldId="1027"/>
            <ac:spMk id="3" creationId="{F578ACF3-FDDC-5A5F-77FC-6FFF538E778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7A4B29-A356-D74D-A6B7-255FBD0755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636E4E-D636-014E-B473-BD4C87B6A9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05727-464D-2C47-B7BB-4FD7AA89283A}" type="datetimeFigureOut">
              <a:rPr lang="en-SK" smtClean="0"/>
              <a:t>04/16/2024</a:t>
            </a:fld>
            <a:endParaRPr lang="en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7DE08-5CE3-BC4D-A5F7-AD7BBC5EE9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420D5-B7B8-544D-A24A-5991029836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F6BDD-17E5-2745-88AB-4F5F336C6FEB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964970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9" y="4715907"/>
            <a:ext cx="5438139" cy="44677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82850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59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779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1687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90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2557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063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3102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1823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717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3003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920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4010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3442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8393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7869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6818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4963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915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36707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3151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5852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C1A11-7DD7-9529-24D9-511E02854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66586D-FA29-F398-8316-34475AFFCF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64D6AC-4AC8-1998-3B67-6DE8735023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846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3E576-34D9-B7AC-FEF0-2AC3C37D5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82CAE1-9CBA-3520-A1CE-B6CE725C0F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446C2D-1796-B9F1-5714-CD9575F346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499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6710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5855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871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72065-0E4A-12CC-0BF0-B2C1AF2B0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663AD8-F556-894E-A52B-03EA4EAFC6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000248-E5D0-99B7-25F9-22BCB4E28F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0386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86808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67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71883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2972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7C600-D5A6-8EFA-1D9E-97252193F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228256-E753-B7C1-86EE-015EAAC0C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754BF3-56AA-86E4-4D07-FBE1079BE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4584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7C600-D5A6-8EFA-1D9E-97252193F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228256-E753-B7C1-86EE-015EAAC0C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754BF3-56AA-86E4-4D07-FBE1079BE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9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6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678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975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829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467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13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11">
            <a:extLst>
              <a:ext uri="{FF2B5EF4-FFF2-40B4-BE49-F238E27FC236}">
                <a16:creationId xmlns:a16="http://schemas.microsoft.com/office/drawing/2014/main" id="{EAC1D3E1-8491-D646-828F-93292DBCCE45}"/>
              </a:ext>
            </a:extLst>
          </p:cNvPr>
          <p:cNvGrpSpPr/>
          <p:nvPr userDrawn="1"/>
        </p:nvGrpSpPr>
        <p:grpSpPr>
          <a:xfrm>
            <a:off x="609311" y="0"/>
            <a:ext cx="8534689" cy="1085567"/>
            <a:chOff x="812414" y="0"/>
            <a:chExt cx="11372849" cy="1447422"/>
          </a:xfrm>
          <a:solidFill>
            <a:schemeClr val="tx2"/>
          </a:solidFill>
        </p:grpSpPr>
        <p:sp>
          <p:nvSpPr>
            <p:cNvPr id="9" name="Obdĺžnik 4">
              <a:extLst>
                <a:ext uri="{FF2B5EF4-FFF2-40B4-BE49-F238E27FC236}">
                  <a16:creationId xmlns:a16="http://schemas.microsoft.com/office/drawing/2014/main" id="{E3117554-4E38-A24D-A5E2-412B57457672}"/>
                </a:ext>
              </a:extLst>
            </p:cNvPr>
            <p:cNvSpPr/>
            <p:nvPr/>
          </p:nvSpPr>
          <p:spPr>
            <a:xfrm>
              <a:off x="812414" y="482474"/>
              <a:ext cx="11372849" cy="4824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675"/>
              <a:endParaRPr lang="sk-SK" sz="1400" b="1" i="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cxnSp>
          <p:nvCxnSpPr>
            <p:cNvPr id="10" name="Rovná spojnica 5">
              <a:extLst>
                <a:ext uri="{FF2B5EF4-FFF2-40B4-BE49-F238E27FC236}">
                  <a16:creationId xmlns:a16="http://schemas.microsoft.com/office/drawing/2014/main" id="{75AB9B0D-BDE0-0442-9729-39EFED4712C7}"/>
                </a:ext>
              </a:extLst>
            </p:cNvPr>
            <p:cNvCxnSpPr/>
            <p:nvPr/>
          </p:nvCxnSpPr>
          <p:spPr>
            <a:xfrm flipV="1">
              <a:off x="844937" y="964948"/>
              <a:ext cx="0" cy="482474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Rovná spojnica 6">
              <a:extLst>
                <a:ext uri="{FF2B5EF4-FFF2-40B4-BE49-F238E27FC236}">
                  <a16:creationId xmlns:a16="http://schemas.microsoft.com/office/drawing/2014/main" id="{93215291-01ED-A84C-865E-C02BE3296741}"/>
                </a:ext>
              </a:extLst>
            </p:cNvPr>
            <p:cNvCxnSpPr/>
            <p:nvPr/>
          </p:nvCxnSpPr>
          <p:spPr>
            <a:xfrm>
              <a:off x="844937" y="0"/>
              <a:ext cx="0" cy="482474"/>
            </a:xfrm>
            <a:prstGeom prst="line">
              <a:avLst/>
            </a:prstGeom>
            <a:grpFill/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180F69C-06DB-4F8C-82E5-8C59EC8B5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20242"/>
            <a:ext cx="7823132" cy="3535552"/>
          </a:xfrm>
        </p:spPr>
        <p:txBody>
          <a:bodyPr/>
          <a:lstStyle>
            <a:lvl1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  <a:lvl2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k-SK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4C1D791-F1F3-4A0B-B0CC-48019C27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DC7D0D2-D235-411E-B51B-83B75FDEBA1A}" type="datetime1">
              <a:rPr lang="sk-SK" smtClean="0"/>
              <a:pPr/>
              <a:t>16. 4. 2024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89041F8-C885-4DA6-BD61-DFFCDCB8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/>
              <a:t> 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062EAFF-187F-432E-B6A2-9F4469558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lang="sk-SK" sz="1000" smtClean="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18423C85-A853-40CA-9DDB-5978DD36E15C}" type="slidenum">
              <a:rPr lang="en-SK" smtClean="0"/>
              <a:pPr/>
              <a:t>‹#›</a:t>
            </a:fld>
            <a:endParaRPr lang="en-SK"/>
          </a:p>
        </p:txBody>
      </p:sp>
      <p:grpSp>
        <p:nvGrpSpPr>
          <p:cNvPr id="13" name="Skupina 15">
            <a:extLst>
              <a:ext uri="{FF2B5EF4-FFF2-40B4-BE49-F238E27FC236}">
                <a16:creationId xmlns:a16="http://schemas.microsoft.com/office/drawing/2014/main" id="{D0F54E09-A3A3-CC4C-90DE-5267D9E2A047}"/>
              </a:ext>
            </a:extLst>
          </p:cNvPr>
          <p:cNvGrpSpPr/>
          <p:nvPr/>
        </p:nvGrpSpPr>
        <p:grpSpPr>
          <a:xfrm>
            <a:off x="1" y="4793052"/>
            <a:ext cx="9143999" cy="248055"/>
            <a:chOff x="0" y="6120444"/>
            <a:chExt cx="12191999" cy="330740"/>
          </a:xfrm>
        </p:grpSpPr>
        <p:pic>
          <p:nvPicPr>
            <p:cNvPr id="14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ED4DB8F3-D181-2E46-9224-5C736D48C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15" name="Rovná spojnica 9">
              <a:extLst>
                <a:ext uri="{FF2B5EF4-FFF2-40B4-BE49-F238E27FC236}">
                  <a16:creationId xmlns:a16="http://schemas.microsoft.com/office/drawing/2014/main" id="{44BE1C04-028F-F34B-9AEC-E979EB13381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0">
              <a:extLst>
                <a:ext uri="{FF2B5EF4-FFF2-40B4-BE49-F238E27FC236}">
                  <a16:creationId xmlns:a16="http://schemas.microsoft.com/office/drawing/2014/main" id="{52AC03A8-5525-E04A-B069-03553BBB613E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Skupina 15">
            <a:extLst>
              <a:ext uri="{FF2B5EF4-FFF2-40B4-BE49-F238E27FC236}">
                <a16:creationId xmlns:a16="http://schemas.microsoft.com/office/drawing/2014/main" id="{F44F4E5E-A70A-2A4C-951F-785B2BFEE8C2}"/>
              </a:ext>
            </a:extLst>
          </p:cNvPr>
          <p:cNvGrpSpPr/>
          <p:nvPr/>
        </p:nvGrpSpPr>
        <p:grpSpPr>
          <a:xfrm>
            <a:off x="1" y="4793052"/>
            <a:ext cx="9143999" cy="248055"/>
            <a:chOff x="0" y="6120444"/>
            <a:chExt cx="12191999" cy="330740"/>
          </a:xfrm>
        </p:grpSpPr>
        <p:pic>
          <p:nvPicPr>
            <p:cNvPr id="22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D603A604-6DDE-FB42-9FFA-334F17F0C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23" name="Rovná spojnica 9">
              <a:extLst>
                <a:ext uri="{FF2B5EF4-FFF2-40B4-BE49-F238E27FC236}">
                  <a16:creationId xmlns:a16="http://schemas.microsoft.com/office/drawing/2014/main" id="{EA25866C-E6F3-5741-B1D1-3B002C3368E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ovná spojnica 10">
              <a:extLst>
                <a:ext uri="{FF2B5EF4-FFF2-40B4-BE49-F238E27FC236}">
                  <a16:creationId xmlns:a16="http://schemas.microsoft.com/office/drawing/2014/main" id="{67EDA014-51E5-3A43-B77E-B5F88D1E40E5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Skupina 15">
            <a:extLst>
              <a:ext uri="{FF2B5EF4-FFF2-40B4-BE49-F238E27FC236}">
                <a16:creationId xmlns:a16="http://schemas.microsoft.com/office/drawing/2014/main" id="{BAD842CB-537D-5940-9CB9-986B98EC0604}"/>
              </a:ext>
            </a:extLst>
          </p:cNvPr>
          <p:cNvGrpSpPr/>
          <p:nvPr/>
        </p:nvGrpSpPr>
        <p:grpSpPr>
          <a:xfrm>
            <a:off x="1" y="4793052"/>
            <a:ext cx="9143999" cy="248055"/>
            <a:chOff x="0" y="6120444"/>
            <a:chExt cx="12191999" cy="330740"/>
          </a:xfrm>
        </p:grpSpPr>
        <p:pic>
          <p:nvPicPr>
            <p:cNvPr id="30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64B21046-9A0D-D54E-BC21-0FC356EFE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31" name="Rovná spojnica 9">
              <a:extLst>
                <a:ext uri="{FF2B5EF4-FFF2-40B4-BE49-F238E27FC236}">
                  <a16:creationId xmlns:a16="http://schemas.microsoft.com/office/drawing/2014/main" id="{02ABF855-5784-3F41-85B5-1681F68529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ovná spojnica 10">
              <a:extLst>
                <a:ext uri="{FF2B5EF4-FFF2-40B4-BE49-F238E27FC236}">
                  <a16:creationId xmlns:a16="http://schemas.microsoft.com/office/drawing/2014/main" id="{EC9A12F2-5979-984C-A5A7-BEFB75FEAD5D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1181A2B-8C30-914B-80ED-A6BC90DBC0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4364" y="361856"/>
            <a:ext cx="7900986" cy="355667"/>
          </a:xfrm>
        </p:spPr>
        <p:txBody>
          <a:bodyPr/>
          <a:lstStyle>
            <a:lvl1pPr>
              <a:defRPr b="1" i="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135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152630530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ĺžnik 4">
            <a:extLst>
              <a:ext uri="{FF2B5EF4-FFF2-40B4-BE49-F238E27FC236}">
                <a16:creationId xmlns:a16="http://schemas.microsoft.com/office/drawing/2014/main" id="{B0C65127-67F4-E14B-80EF-9CC57467426C}"/>
              </a:ext>
            </a:extLst>
          </p:cNvPr>
          <p:cNvSpPr/>
          <p:nvPr userDrawn="1"/>
        </p:nvSpPr>
        <p:spPr>
          <a:xfrm>
            <a:off x="3035856" y="-2581"/>
            <a:ext cx="6139353" cy="5165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>
              <a:solidFill>
                <a:schemeClr val="bg2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85669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6D870F-01E8-D149-87C6-95F416B6380A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19" name="Rovná spojnica 4">
              <a:extLst>
                <a:ext uri="{FF2B5EF4-FFF2-40B4-BE49-F238E27FC236}">
                  <a16:creationId xmlns:a16="http://schemas.microsoft.com/office/drawing/2014/main" id="{99BB2F28-AD14-FB44-BE7A-3E26A00F1263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Rovná spojnica 5">
              <a:extLst>
                <a:ext uri="{FF2B5EF4-FFF2-40B4-BE49-F238E27FC236}">
                  <a16:creationId xmlns:a16="http://schemas.microsoft.com/office/drawing/2014/main" id="{B22B3B5A-8414-254A-B708-E4266AFA1BE4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ovná spojnica 6">
              <a:extLst>
                <a:ext uri="{FF2B5EF4-FFF2-40B4-BE49-F238E27FC236}">
                  <a16:creationId xmlns:a16="http://schemas.microsoft.com/office/drawing/2014/main" id="{5B695A73-8AA9-C245-BD83-92FCF1B16539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90FB54F-4BB5-1147-8D65-BAB2C72D5931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28" name="Rovná spojnica 4">
              <a:extLst>
                <a:ext uri="{FF2B5EF4-FFF2-40B4-BE49-F238E27FC236}">
                  <a16:creationId xmlns:a16="http://schemas.microsoft.com/office/drawing/2014/main" id="{D81163D0-A934-A44E-9958-93B7E282E697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Rovná spojnica 5">
              <a:extLst>
                <a:ext uri="{FF2B5EF4-FFF2-40B4-BE49-F238E27FC236}">
                  <a16:creationId xmlns:a16="http://schemas.microsoft.com/office/drawing/2014/main" id="{053A2D0D-8CB5-3645-B9DD-C4369D1FBE2A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ovná spojnica 6">
              <a:extLst>
                <a:ext uri="{FF2B5EF4-FFF2-40B4-BE49-F238E27FC236}">
                  <a16:creationId xmlns:a16="http://schemas.microsoft.com/office/drawing/2014/main" id="{B0D8E835-9F53-1C48-AFB8-F5D1BC06FCA9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947CB6C3-B74E-9E4D-9F67-669EEF2503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648" y="617934"/>
            <a:ext cx="2476400" cy="3843534"/>
          </a:xfrm>
        </p:spPr>
        <p:txBody>
          <a:bodyPr>
            <a:normAutofit/>
          </a:bodyPr>
          <a:lstStyle>
            <a:lvl1pPr>
              <a:defRPr sz="2100" b="1" i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88F36-C0D1-2643-8E95-0F70106EBD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3491889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ED80E901-4272-4C41-9D07-3CBDF6AEA45A}"/>
              </a:ext>
            </a:extLst>
          </p:cNvPr>
          <p:cNvSpPr/>
          <p:nvPr/>
        </p:nvSpPr>
        <p:spPr>
          <a:xfrm>
            <a:off x="-21430" y="-10870"/>
            <a:ext cx="3086100" cy="5165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3035859" y="-7397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85669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14F77-4E0C-EF46-BFF3-D79AD4B65A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651" y="617934"/>
            <a:ext cx="2476397" cy="3843533"/>
          </a:xfrm>
        </p:spPr>
        <p:txBody>
          <a:bodyPr>
            <a:normAutofit/>
          </a:bodyPr>
          <a:lstStyle>
            <a:lvl1pPr>
              <a:defRPr lang="en-SK" sz="2400" b="1" i="0" kern="1200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sk-SK" sz="2400"/>
              <a:t>KLIKNUTÍM UPRAVTE ŠTÝL PREDLOHY NADPISU</a:t>
            </a:r>
            <a:endParaRPr lang="en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395973-ED9A-B245-B5E2-158F7775A03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2401432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ED80E901-4272-4C41-9D07-3CBDF6AEA45A}"/>
              </a:ext>
            </a:extLst>
          </p:cNvPr>
          <p:cNvSpPr/>
          <p:nvPr/>
        </p:nvSpPr>
        <p:spPr>
          <a:xfrm>
            <a:off x="6150770" y="-10870"/>
            <a:ext cx="3086100" cy="5165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6150770" y="-7397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8650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61C954-E145-9B42-9810-F12B26C741F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8DAC12B-720E-D740-B4BA-EF6CF35923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7948" y="617935"/>
            <a:ext cx="2057401" cy="3840059"/>
          </a:xfrm>
        </p:spPr>
        <p:txBody>
          <a:bodyPr>
            <a:normAutofit/>
          </a:bodyPr>
          <a:lstStyle>
            <a:lvl1pPr algn="l">
              <a:defRPr sz="2400" b="1" i="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12557031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ED80E901-4272-4C41-9D07-3CBDF6AEA45A}"/>
              </a:ext>
            </a:extLst>
          </p:cNvPr>
          <p:cNvSpPr/>
          <p:nvPr/>
        </p:nvSpPr>
        <p:spPr>
          <a:xfrm>
            <a:off x="-21430" y="-10800"/>
            <a:ext cx="6172200" cy="5165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6150770" y="-7397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8650" y="617935"/>
            <a:ext cx="5333279" cy="384353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21D809-8A4F-D949-92A7-2553327BC0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7948" y="617936"/>
            <a:ext cx="2057402" cy="3843532"/>
          </a:xfrm>
        </p:spPr>
        <p:txBody>
          <a:bodyPr/>
          <a:lstStyle>
            <a:lvl1pPr>
              <a:defRPr b="1" i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2C5BC-04B1-7540-956C-CDF5221959F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53691172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ED80E901-4272-4C41-9D07-3CBDF6AEA45A}"/>
              </a:ext>
            </a:extLst>
          </p:cNvPr>
          <p:cNvSpPr/>
          <p:nvPr/>
        </p:nvSpPr>
        <p:spPr>
          <a:xfrm>
            <a:off x="6150770" y="-10870"/>
            <a:ext cx="3086100" cy="51651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6150770" y="-7397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8650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61C954-E145-9B42-9810-F12B26C741F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8DAC12B-720E-D740-B4BA-EF6CF35923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7948" y="617935"/>
            <a:ext cx="2057401" cy="3840059"/>
          </a:xfrm>
        </p:spPr>
        <p:txBody>
          <a:bodyPr>
            <a:normAutofit/>
          </a:bodyPr>
          <a:lstStyle>
            <a:lvl1pPr algn="l">
              <a:defRPr sz="2400" b="1" i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2351287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ED80E901-4272-4C41-9D07-3CBDF6AEA45A}"/>
              </a:ext>
            </a:extLst>
          </p:cNvPr>
          <p:cNvSpPr/>
          <p:nvPr/>
        </p:nvSpPr>
        <p:spPr>
          <a:xfrm>
            <a:off x="-21430" y="-10800"/>
            <a:ext cx="6172200" cy="51651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6150770" y="-7397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8650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21D809-8A4F-D949-92A7-2553327BC0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7948" y="617936"/>
            <a:ext cx="2057402" cy="3843532"/>
          </a:xfrm>
        </p:spPr>
        <p:txBody>
          <a:bodyPr/>
          <a:lstStyle>
            <a:lvl1pPr>
              <a:defRPr b="1" i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2C5BC-04B1-7540-956C-CDF5221959F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57306614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02FF-23CE-9F43-B975-E0F82F1F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9A067-4B03-3F45-9F04-5938F1615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F483B-F7D9-1A40-AFE4-414E9E7B4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E086AE-555B-FE4F-996E-F886A9E1C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5ECD1F-3C83-4E4C-9C1F-2AA671865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8C051A-0BCE-A840-8982-7AAAB3D79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13550-544A-1748-B55B-D0C88EF53524}" type="datetimeFigureOut">
              <a:rPr lang="en-SK" smtClean="0"/>
              <a:t>04/16/2024</a:t>
            </a:fld>
            <a:endParaRPr lang="en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91D5BB-E2C5-D84E-8D67-A5835965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110692-BE06-7D4D-94CA-65239F7DB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1A46A-9075-3048-BBC6-EAA169DC8A67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255731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B2E957-8F00-4204-9D76-E1DF6B87E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5C04681-6BE1-4242-BB81-075E70004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012F37C-531A-4E8B-AE1A-512E13ED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6F900-87E7-4A43-A571-A27234450EEE}" type="datetime1">
              <a:rPr lang="sk-SK" smtClean="0"/>
              <a:t>16. 4. 2024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449E619-9B3C-426D-91C4-6FE18A32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Dátum a miesto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B47F917-C506-4C79-85FC-215218A7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23C85-A853-40CA-9DDB-5978DD36E15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698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180F69C-06DB-4F8C-82E5-8C59EC8B5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20242"/>
            <a:ext cx="7823132" cy="3535552"/>
          </a:xfrm>
        </p:spPr>
        <p:txBody>
          <a:bodyPr/>
          <a:lstStyle>
            <a:lvl1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  <a:lvl2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k-SK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4C1D791-F1F3-4A0B-B0CC-48019C27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DC7D0D2-D235-411E-B51B-83B75FDEBA1A}" type="datetime1">
              <a:rPr lang="sk-SK" smtClean="0"/>
              <a:pPr/>
              <a:t>16. 4. 2024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89041F8-C885-4DA6-BD61-DFFCDCB8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/>
              <a:t> 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062EAFF-187F-432E-B6A2-9F4469558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lang="sk-SK" sz="1000" smtClean="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18423C85-A853-40CA-9DDB-5978DD36E15C}" type="slidenum">
              <a:rPr lang="en-SK" smtClean="0"/>
              <a:pPr/>
              <a:t>‹#›</a:t>
            </a:fld>
            <a:endParaRPr lang="en-SK"/>
          </a:p>
        </p:txBody>
      </p:sp>
      <p:grpSp>
        <p:nvGrpSpPr>
          <p:cNvPr id="13" name="Skupina 15">
            <a:extLst>
              <a:ext uri="{FF2B5EF4-FFF2-40B4-BE49-F238E27FC236}">
                <a16:creationId xmlns:a16="http://schemas.microsoft.com/office/drawing/2014/main" id="{D0F54E09-A3A3-CC4C-90DE-5267D9E2A047}"/>
              </a:ext>
            </a:extLst>
          </p:cNvPr>
          <p:cNvGrpSpPr/>
          <p:nvPr/>
        </p:nvGrpSpPr>
        <p:grpSpPr>
          <a:xfrm>
            <a:off x="1" y="4793052"/>
            <a:ext cx="9143999" cy="248055"/>
            <a:chOff x="0" y="6120444"/>
            <a:chExt cx="12191999" cy="330740"/>
          </a:xfrm>
        </p:grpSpPr>
        <p:pic>
          <p:nvPicPr>
            <p:cNvPr id="14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ED4DB8F3-D181-2E46-9224-5C736D48C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15" name="Rovná spojnica 9">
              <a:extLst>
                <a:ext uri="{FF2B5EF4-FFF2-40B4-BE49-F238E27FC236}">
                  <a16:creationId xmlns:a16="http://schemas.microsoft.com/office/drawing/2014/main" id="{44BE1C04-028F-F34B-9AEC-E979EB13381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0">
              <a:extLst>
                <a:ext uri="{FF2B5EF4-FFF2-40B4-BE49-F238E27FC236}">
                  <a16:creationId xmlns:a16="http://schemas.microsoft.com/office/drawing/2014/main" id="{52AC03A8-5525-E04A-B069-03553BBB613E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Skupina 15">
            <a:extLst>
              <a:ext uri="{FF2B5EF4-FFF2-40B4-BE49-F238E27FC236}">
                <a16:creationId xmlns:a16="http://schemas.microsoft.com/office/drawing/2014/main" id="{F44F4E5E-A70A-2A4C-951F-785B2BFEE8C2}"/>
              </a:ext>
            </a:extLst>
          </p:cNvPr>
          <p:cNvGrpSpPr/>
          <p:nvPr/>
        </p:nvGrpSpPr>
        <p:grpSpPr>
          <a:xfrm>
            <a:off x="1" y="4793052"/>
            <a:ext cx="9143999" cy="248055"/>
            <a:chOff x="0" y="6120444"/>
            <a:chExt cx="12191999" cy="330740"/>
          </a:xfrm>
        </p:grpSpPr>
        <p:pic>
          <p:nvPicPr>
            <p:cNvPr id="22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D603A604-6DDE-FB42-9FFA-334F17F0C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23" name="Rovná spojnica 9">
              <a:extLst>
                <a:ext uri="{FF2B5EF4-FFF2-40B4-BE49-F238E27FC236}">
                  <a16:creationId xmlns:a16="http://schemas.microsoft.com/office/drawing/2014/main" id="{EA25866C-E6F3-5741-B1D1-3B002C3368E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ovná spojnica 10">
              <a:extLst>
                <a:ext uri="{FF2B5EF4-FFF2-40B4-BE49-F238E27FC236}">
                  <a16:creationId xmlns:a16="http://schemas.microsoft.com/office/drawing/2014/main" id="{67EDA014-51E5-3A43-B77E-B5F88D1E40E5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Skupina 15">
            <a:extLst>
              <a:ext uri="{FF2B5EF4-FFF2-40B4-BE49-F238E27FC236}">
                <a16:creationId xmlns:a16="http://schemas.microsoft.com/office/drawing/2014/main" id="{BAD842CB-537D-5940-9CB9-986B98EC0604}"/>
              </a:ext>
            </a:extLst>
          </p:cNvPr>
          <p:cNvGrpSpPr/>
          <p:nvPr/>
        </p:nvGrpSpPr>
        <p:grpSpPr>
          <a:xfrm>
            <a:off x="1" y="4793052"/>
            <a:ext cx="9143999" cy="248055"/>
            <a:chOff x="0" y="6120444"/>
            <a:chExt cx="12191999" cy="330740"/>
          </a:xfrm>
        </p:grpSpPr>
        <p:pic>
          <p:nvPicPr>
            <p:cNvPr id="30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64B21046-9A0D-D54E-BC21-0FC356EFE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31" name="Rovná spojnica 9">
              <a:extLst>
                <a:ext uri="{FF2B5EF4-FFF2-40B4-BE49-F238E27FC236}">
                  <a16:creationId xmlns:a16="http://schemas.microsoft.com/office/drawing/2014/main" id="{02ABF855-5784-3F41-85B5-1681F68529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ovná spojnica 10">
              <a:extLst>
                <a:ext uri="{FF2B5EF4-FFF2-40B4-BE49-F238E27FC236}">
                  <a16:creationId xmlns:a16="http://schemas.microsoft.com/office/drawing/2014/main" id="{EC9A12F2-5979-984C-A5A7-BEFB75FEAD5D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1181A2B-8C30-914B-80ED-A6BC90DBC0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4364" y="361856"/>
            <a:ext cx="7900986" cy="355667"/>
          </a:xfrm>
        </p:spPr>
        <p:txBody>
          <a:bodyPr/>
          <a:lstStyle>
            <a:lvl1pPr>
              <a:defRPr b="1" i="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135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156342110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kupina 15">
            <a:extLst>
              <a:ext uri="{FF2B5EF4-FFF2-40B4-BE49-F238E27FC236}">
                <a16:creationId xmlns:a16="http://schemas.microsoft.com/office/drawing/2014/main" id="{FD6D8955-8B6A-7847-BF0B-45367433B728}"/>
              </a:ext>
            </a:extLst>
          </p:cNvPr>
          <p:cNvGrpSpPr/>
          <p:nvPr/>
        </p:nvGrpSpPr>
        <p:grpSpPr>
          <a:xfrm>
            <a:off x="0" y="4793845"/>
            <a:ext cx="9143999" cy="248055"/>
            <a:chOff x="0" y="6120444"/>
            <a:chExt cx="12191999" cy="330740"/>
          </a:xfrm>
        </p:grpSpPr>
        <p:pic>
          <p:nvPicPr>
            <p:cNvPr id="7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44C010A4-C35F-A64B-BB13-C58FA9EE06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8" name="Rovná spojnica 9">
              <a:extLst>
                <a:ext uri="{FF2B5EF4-FFF2-40B4-BE49-F238E27FC236}">
                  <a16:creationId xmlns:a16="http://schemas.microsoft.com/office/drawing/2014/main" id="{E0594A6C-8E40-854F-9D70-47204F9D714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10">
              <a:extLst>
                <a:ext uri="{FF2B5EF4-FFF2-40B4-BE49-F238E27FC236}">
                  <a16:creationId xmlns:a16="http://schemas.microsoft.com/office/drawing/2014/main" id="{34374113-2A25-8544-9B65-8617ACBEDF44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0F906-1AFD-E94A-9867-54FFA64A7A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73900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50D5A57B-E703-4945-9ACF-055AF93E0A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566" y="1727688"/>
            <a:ext cx="3657014" cy="125026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 i="0">
                <a:solidFill>
                  <a:srgbClr val="1E4E9D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HLAVNÝ</a:t>
            </a:r>
            <a:b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NÁZOV</a:t>
            </a:r>
            <a:b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PREZENTÁCIE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012F37C-531A-4E8B-AE1A-512E13ED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 lang="sk-SK" sz="1000" smtClean="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596C7FAF-6594-4C7F-BCF1-BD6C762B10F5}" type="datetime1">
              <a:rPr lang="en-SK" smtClean="0"/>
              <a:pPr/>
              <a:t>04/16/2024</a:t>
            </a:fld>
            <a:endParaRPr lang="en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B47F917-C506-4C79-85FC-215218A7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lang="sk-SK" sz="1000" smtClean="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18423C85-A853-40CA-9DDB-5978DD36E15C}" type="slidenum">
              <a:rPr lang="en-SK" smtClean="0"/>
              <a:pPr/>
              <a:t>‹#›</a:t>
            </a:fld>
            <a:endParaRPr lang="en-SK"/>
          </a:p>
        </p:txBody>
      </p:sp>
      <p:cxnSp>
        <p:nvCxnSpPr>
          <p:cNvPr id="13" name="Rovná spojnica 4">
            <a:extLst>
              <a:ext uri="{FF2B5EF4-FFF2-40B4-BE49-F238E27FC236}">
                <a16:creationId xmlns:a16="http://schemas.microsoft.com/office/drawing/2014/main" id="{53C36586-2379-7E4F-8BCF-4CF763AB08D4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Rovná spojnica 5">
            <a:extLst>
              <a:ext uri="{FF2B5EF4-FFF2-40B4-BE49-F238E27FC236}">
                <a16:creationId xmlns:a16="http://schemas.microsoft.com/office/drawing/2014/main" id="{070FE1AF-EE3E-9F41-8B9E-369863B6B2FD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nica 6">
            <a:extLst>
              <a:ext uri="{FF2B5EF4-FFF2-40B4-BE49-F238E27FC236}">
                <a16:creationId xmlns:a16="http://schemas.microsoft.com/office/drawing/2014/main" id="{0E4B2B91-8C61-FD43-8480-905AF0986FE2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9" name="Obrázok 2">
            <a:extLst>
              <a:ext uri="{FF2B5EF4-FFF2-40B4-BE49-F238E27FC236}">
                <a16:creationId xmlns:a16="http://schemas.microsoft.com/office/drawing/2014/main" id="{BF2811F3-C319-C942-98F7-AF6F8A6945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225" y="1843905"/>
            <a:ext cx="3877010" cy="1017830"/>
          </a:xfrm>
          <a:prstGeom prst="rect">
            <a:avLst/>
          </a:prstGeom>
        </p:spPr>
      </p:pic>
      <p:cxnSp>
        <p:nvCxnSpPr>
          <p:cNvPr id="10" name="Rovná spojnica 4">
            <a:extLst>
              <a:ext uri="{FF2B5EF4-FFF2-40B4-BE49-F238E27FC236}">
                <a16:creationId xmlns:a16="http://schemas.microsoft.com/office/drawing/2014/main" id="{7D28B030-5419-D041-94D8-F1FBAC4CF9D6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Rovná spojnica 5">
            <a:extLst>
              <a:ext uri="{FF2B5EF4-FFF2-40B4-BE49-F238E27FC236}">
                <a16:creationId xmlns:a16="http://schemas.microsoft.com/office/drawing/2014/main" id="{03010394-9AA1-5844-A01F-D89EF2924E83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6">
            <a:extLst>
              <a:ext uri="{FF2B5EF4-FFF2-40B4-BE49-F238E27FC236}">
                <a16:creationId xmlns:a16="http://schemas.microsoft.com/office/drawing/2014/main" id="{5DE9F893-B943-3B4C-8F59-13E8259933A6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Obrázok 2">
            <a:extLst>
              <a:ext uri="{FF2B5EF4-FFF2-40B4-BE49-F238E27FC236}">
                <a16:creationId xmlns:a16="http://schemas.microsoft.com/office/drawing/2014/main" id="{435F55A7-C478-0742-9CC2-452BD72471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225" y="1843905"/>
            <a:ext cx="3877010" cy="1017830"/>
          </a:xfrm>
          <a:prstGeom prst="rect">
            <a:avLst/>
          </a:prstGeom>
        </p:spPr>
      </p:pic>
      <p:cxnSp>
        <p:nvCxnSpPr>
          <p:cNvPr id="18" name="Rovná spojnica 4">
            <a:extLst>
              <a:ext uri="{FF2B5EF4-FFF2-40B4-BE49-F238E27FC236}">
                <a16:creationId xmlns:a16="http://schemas.microsoft.com/office/drawing/2014/main" id="{29ED713F-4C4C-0B47-AF1C-DD8F2210F8FB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Rovná spojnica 5">
            <a:extLst>
              <a:ext uri="{FF2B5EF4-FFF2-40B4-BE49-F238E27FC236}">
                <a16:creationId xmlns:a16="http://schemas.microsoft.com/office/drawing/2014/main" id="{034E749D-E01D-3847-926B-E6B619053876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6">
            <a:extLst>
              <a:ext uri="{FF2B5EF4-FFF2-40B4-BE49-F238E27FC236}">
                <a16:creationId xmlns:a16="http://schemas.microsoft.com/office/drawing/2014/main" id="{ADCDB0B5-8EA5-414B-855B-CE2BF4A97D94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1" name="Obrázok 2">
            <a:extLst>
              <a:ext uri="{FF2B5EF4-FFF2-40B4-BE49-F238E27FC236}">
                <a16:creationId xmlns:a16="http://schemas.microsoft.com/office/drawing/2014/main" id="{914A0D9D-61A3-6D46-A284-9A3669A7C4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225" y="1843905"/>
            <a:ext cx="3877010" cy="101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90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50D5A57B-E703-4945-9ACF-055AF93E0A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566" y="1727688"/>
            <a:ext cx="3657014" cy="125026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 b="1" i="0">
                <a:solidFill>
                  <a:srgbClr val="1E4E9D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HLAVNÝ</a:t>
            </a:r>
            <a:b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NÁZOV</a:t>
            </a:r>
            <a:b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sk-SK" sz="3300">
                <a:solidFill>
                  <a:srgbClr val="1E4E9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PREZENTÁCIE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012F37C-531A-4E8B-AE1A-512E13ED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 lang="sk-SK" sz="1000" kern="1200" smtClean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96C7FAF-6594-4C7F-BCF1-BD6C762B10F5}" type="datetime1">
              <a:rPr lang="en-SK" smtClean="0"/>
              <a:pPr/>
              <a:t>04/16/2024</a:t>
            </a:fld>
            <a:endParaRPr lang="en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B47F917-C506-4C79-85FC-215218A7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lang="sk-SK" sz="1000" kern="1200" smtClean="0">
                <a:solidFill>
                  <a:schemeClr val="bg2">
                    <a:lumMod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18423C85-A853-40CA-9DDB-5978DD36E15C}" type="slidenum">
              <a:rPr lang="en-SK" smtClean="0"/>
              <a:pPr/>
              <a:t>‹#›</a:t>
            </a:fld>
            <a:endParaRPr lang="en-SK"/>
          </a:p>
        </p:txBody>
      </p:sp>
      <p:cxnSp>
        <p:nvCxnSpPr>
          <p:cNvPr id="13" name="Rovná spojnica 4">
            <a:extLst>
              <a:ext uri="{FF2B5EF4-FFF2-40B4-BE49-F238E27FC236}">
                <a16:creationId xmlns:a16="http://schemas.microsoft.com/office/drawing/2014/main" id="{53C36586-2379-7E4F-8BCF-4CF763AB08D4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Rovná spojnica 5">
            <a:extLst>
              <a:ext uri="{FF2B5EF4-FFF2-40B4-BE49-F238E27FC236}">
                <a16:creationId xmlns:a16="http://schemas.microsoft.com/office/drawing/2014/main" id="{070FE1AF-EE3E-9F41-8B9E-369863B6B2FD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nica 6">
            <a:extLst>
              <a:ext uri="{FF2B5EF4-FFF2-40B4-BE49-F238E27FC236}">
                <a16:creationId xmlns:a16="http://schemas.microsoft.com/office/drawing/2014/main" id="{0E4B2B91-8C61-FD43-8480-905AF0986FE2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Obrázok 7">
            <a:extLst>
              <a:ext uri="{FF2B5EF4-FFF2-40B4-BE49-F238E27FC236}">
                <a16:creationId xmlns:a16="http://schemas.microsoft.com/office/drawing/2014/main" id="{CCD39B9D-073F-CB44-A524-1357710A90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802" y="1873516"/>
            <a:ext cx="771634" cy="958607"/>
          </a:xfrm>
          <a:prstGeom prst="rect">
            <a:avLst/>
          </a:prstGeom>
        </p:spPr>
      </p:pic>
      <p:cxnSp>
        <p:nvCxnSpPr>
          <p:cNvPr id="9" name="Rovná spojnica 4">
            <a:extLst>
              <a:ext uri="{FF2B5EF4-FFF2-40B4-BE49-F238E27FC236}">
                <a16:creationId xmlns:a16="http://schemas.microsoft.com/office/drawing/2014/main" id="{3882DAF6-321E-6D41-874C-0D3E39E377FC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Rovná spojnica 5">
            <a:extLst>
              <a:ext uri="{FF2B5EF4-FFF2-40B4-BE49-F238E27FC236}">
                <a16:creationId xmlns:a16="http://schemas.microsoft.com/office/drawing/2014/main" id="{AD70FB0B-F1AA-CD49-9CFD-E8BAEE26A8E0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6">
            <a:extLst>
              <a:ext uri="{FF2B5EF4-FFF2-40B4-BE49-F238E27FC236}">
                <a16:creationId xmlns:a16="http://schemas.microsoft.com/office/drawing/2014/main" id="{FA13DD3C-A472-E448-ACB3-6A1740777E71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Obrázok 7">
            <a:extLst>
              <a:ext uri="{FF2B5EF4-FFF2-40B4-BE49-F238E27FC236}">
                <a16:creationId xmlns:a16="http://schemas.microsoft.com/office/drawing/2014/main" id="{ECB078F6-E0B0-FD44-A230-AEBA2E03A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802" y="1873516"/>
            <a:ext cx="771634" cy="958607"/>
          </a:xfrm>
          <a:prstGeom prst="rect">
            <a:avLst/>
          </a:prstGeom>
        </p:spPr>
      </p:pic>
      <p:cxnSp>
        <p:nvCxnSpPr>
          <p:cNvPr id="18" name="Rovná spojnica 4">
            <a:extLst>
              <a:ext uri="{FF2B5EF4-FFF2-40B4-BE49-F238E27FC236}">
                <a16:creationId xmlns:a16="http://schemas.microsoft.com/office/drawing/2014/main" id="{2BA8BAD5-D2CA-584D-94F1-2AEEA2C92991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Rovná spojnica 5">
            <a:extLst>
              <a:ext uri="{FF2B5EF4-FFF2-40B4-BE49-F238E27FC236}">
                <a16:creationId xmlns:a16="http://schemas.microsoft.com/office/drawing/2014/main" id="{7D22EF90-53B0-0C4A-AE78-4B7C0E90BC26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6">
            <a:extLst>
              <a:ext uri="{FF2B5EF4-FFF2-40B4-BE49-F238E27FC236}">
                <a16:creationId xmlns:a16="http://schemas.microsoft.com/office/drawing/2014/main" id="{4CB14655-D029-6E40-83ED-8D64F95FBDFB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1" name="Obrázok 7">
            <a:extLst>
              <a:ext uri="{FF2B5EF4-FFF2-40B4-BE49-F238E27FC236}">
                <a16:creationId xmlns:a16="http://schemas.microsoft.com/office/drawing/2014/main" id="{4616270A-6AB6-904D-8C31-9BF004905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802" y="1873516"/>
            <a:ext cx="771634" cy="958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31299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Skupina 11">
            <a:extLst>
              <a:ext uri="{FF2B5EF4-FFF2-40B4-BE49-F238E27FC236}">
                <a16:creationId xmlns:a16="http://schemas.microsoft.com/office/drawing/2014/main" id="{9C4369B7-2242-7741-9029-C01EDE583F79}"/>
              </a:ext>
            </a:extLst>
          </p:cNvPr>
          <p:cNvGrpSpPr/>
          <p:nvPr userDrawn="1"/>
        </p:nvGrpSpPr>
        <p:grpSpPr>
          <a:xfrm>
            <a:off x="609311" y="0"/>
            <a:ext cx="8534689" cy="1085567"/>
            <a:chOff x="812414" y="0"/>
            <a:chExt cx="11372849" cy="1447422"/>
          </a:xfrm>
          <a:solidFill>
            <a:schemeClr val="tx2"/>
          </a:solidFill>
        </p:grpSpPr>
        <p:sp>
          <p:nvSpPr>
            <p:cNvPr id="43" name="Obdĺžnik 4">
              <a:extLst>
                <a:ext uri="{FF2B5EF4-FFF2-40B4-BE49-F238E27FC236}">
                  <a16:creationId xmlns:a16="http://schemas.microsoft.com/office/drawing/2014/main" id="{B5C25E76-BC65-0D4B-A0AA-826CE8468852}"/>
                </a:ext>
              </a:extLst>
            </p:cNvPr>
            <p:cNvSpPr/>
            <p:nvPr/>
          </p:nvSpPr>
          <p:spPr>
            <a:xfrm>
              <a:off x="812414" y="482474"/>
              <a:ext cx="11372849" cy="48247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66675"/>
              <a:endParaRPr lang="sk-SK" sz="1400">
                <a:latin typeface="Source Sans Pro" panose="020B0503030403020204" pitchFamily="34" charset="0"/>
                <a:ea typeface="Source Sans Pro" panose="020B0503030403020204" pitchFamily="34" charset="0"/>
              </a:endParaRPr>
            </a:p>
          </p:txBody>
        </p:sp>
        <p:cxnSp>
          <p:nvCxnSpPr>
            <p:cNvPr id="44" name="Rovná spojnica 5">
              <a:extLst>
                <a:ext uri="{FF2B5EF4-FFF2-40B4-BE49-F238E27FC236}">
                  <a16:creationId xmlns:a16="http://schemas.microsoft.com/office/drawing/2014/main" id="{915CD06D-2D34-FF4A-A379-BF721F12A31B}"/>
                </a:ext>
              </a:extLst>
            </p:cNvPr>
            <p:cNvCxnSpPr/>
            <p:nvPr/>
          </p:nvCxnSpPr>
          <p:spPr>
            <a:xfrm flipV="1">
              <a:off x="844937" y="964948"/>
              <a:ext cx="0" cy="482474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Rovná spojnica 6">
              <a:extLst>
                <a:ext uri="{FF2B5EF4-FFF2-40B4-BE49-F238E27FC236}">
                  <a16:creationId xmlns:a16="http://schemas.microsoft.com/office/drawing/2014/main" id="{D5F23E13-A12D-3141-9547-A5F66D271638}"/>
                </a:ext>
              </a:extLst>
            </p:cNvPr>
            <p:cNvCxnSpPr/>
            <p:nvPr/>
          </p:nvCxnSpPr>
          <p:spPr>
            <a:xfrm>
              <a:off x="844937" y="0"/>
              <a:ext cx="0" cy="482474"/>
            </a:xfrm>
            <a:prstGeom prst="line">
              <a:avLst/>
            </a:prstGeom>
            <a:grpFill/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7FEE3B-8B5B-4F51-8F65-444994708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3772" y="926960"/>
            <a:ext cx="3731078" cy="3705762"/>
          </a:xfrm>
        </p:spPr>
        <p:txBody>
          <a:bodyPr/>
          <a:lstStyle>
            <a:lvl1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  <a:lvl2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k-SK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6B15A9A9-3CB6-43D1-8F6C-F9E35CCE4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1" y="926960"/>
            <a:ext cx="3731078" cy="3705762"/>
          </a:xfrm>
        </p:spPr>
        <p:txBody>
          <a:bodyPr/>
          <a:lstStyle>
            <a:lvl1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  <a:lvl2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>
              <a:defRPr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sk-SK"/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A55089F-4DA1-4C46-9096-C4C62FEF5D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 lang="sk-SK" sz="1000" smtClean="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E16B04C0-1004-4069-B4B8-4A6334E97AB5}" type="datetime1">
              <a:rPr lang="en-SK" smtClean="0"/>
              <a:pPr/>
              <a:t>04/16/2024</a:t>
            </a:fld>
            <a:endParaRPr lang="en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AADC25A-AD95-4620-88EA-7741EAF7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DCFEC8C-FE69-44E4-B165-375AAA9A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>
            <a:lvl1pPr algn="r">
              <a:defRPr lang="sk-SK" sz="1000" smtClean="0">
                <a:solidFill>
                  <a:schemeClr val="bg2">
                    <a:lumMod val="9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18423C85-A853-40CA-9DDB-5978DD36E15C}" type="slidenum">
              <a:rPr lang="en-SK" smtClean="0"/>
              <a:pPr/>
              <a:t>‹#›</a:t>
            </a:fld>
            <a:endParaRPr lang="en-SK"/>
          </a:p>
        </p:txBody>
      </p:sp>
      <p:grpSp>
        <p:nvGrpSpPr>
          <p:cNvPr id="13" name="Skupina 15">
            <a:extLst>
              <a:ext uri="{FF2B5EF4-FFF2-40B4-BE49-F238E27FC236}">
                <a16:creationId xmlns:a16="http://schemas.microsoft.com/office/drawing/2014/main" id="{18676D47-75EF-7146-8459-D96CB7F604B8}"/>
              </a:ext>
            </a:extLst>
          </p:cNvPr>
          <p:cNvGrpSpPr/>
          <p:nvPr/>
        </p:nvGrpSpPr>
        <p:grpSpPr>
          <a:xfrm>
            <a:off x="1" y="4590333"/>
            <a:ext cx="9143999" cy="248055"/>
            <a:chOff x="0" y="6120444"/>
            <a:chExt cx="12191999" cy="330740"/>
          </a:xfrm>
        </p:grpSpPr>
        <p:pic>
          <p:nvPicPr>
            <p:cNvPr id="14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8A67F7C4-716B-AE40-9DE9-649080AA65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15" name="Rovná spojnica 9">
              <a:extLst>
                <a:ext uri="{FF2B5EF4-FFF2-40B4-BE49-F238E27FC236}">
                  <a16:creationId xmlns:a16="http://schemas.microsoft.com/office/drawing/2014/main" id="{3E03B8BB-DC04-2344-AF51-ECA2F114028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0">
              <a:extLst>
                <a:ext uri="{FF2B5EF4-FFF2-40B4-BE49-F238E27FC236}">
                  <a16:creationId xmlns:a16="http://schemas.microsoft.com/office/drawing/2014/main" id="{165E504B-93AF-4747-8B52-D7DA977336FF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15">
            <a:extLst>
              <a:ext uri="{FF2B5EF4-FFF2-40B4-BE49-F238E27FC236}">
                <a16:creationId xmlns:a16="http://schemas.microsoft.com/office/drawing/2014/main" id="{3577907F-8116-6049-88B9-9A1C9FFBFE43}"/>
              </a:ext>
            </a:extLst>
          </p:cNvPr>
          <p:cNvGrpSpPr/>
          <p:nvPr/>
        </p:nvGrpSpPr>
        <p:grpSpPr>
          <a:xfrm>
            <a:off x="1" y="4590333"/>
            <a:ext cx="9143999" cy="248055"/>
            <a:chOff x="0" y="6120444"/>
            <a:chExt cx="12191999" cy="330740"/>
          </a:xfrm>
        </p:grpSpPr>
        <p:pic>
          <p:nvPicPr>
            <p:cNvPr id="23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61BD4779-6FA8-A741-B337-A6BA37F115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24" name="Rovná spojnica 9">
              <a:extLst>
                <a:ext uri="{FF2B5EF4-FFF2-40B4-BE49-F238E27FC236}">
                  <a16:creationId xmlns:a16="http://schemas.microsoft.com/office/drawing/2014/main" id="{5A8C5ADD-0E5F-BC46-AEB4-EA89402E75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ovná spojnica 10">
              <a:extLst>
                <a:ext uri="{FF2B5EF4-FFF2-40B4-BE49-F238E27FC236}">
                  <a16:creationId xmlns:a16="http://schemas.microsoft.com/office/drawing/2014/main" id="{25F6DF3F-29AD-A842-A95D-22A217354C85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Skupina 15">
            <a:extLst>
              <a:ext uri="{FF2B5EF4-FFF2-40B4-BE49-F238E27FC236}">
                <a16:creationId xmlns:a16="http://schemas.microsoft.com/office/drawing/2014/main" id="{5190B7F1-76D3-774D-9924-93C2C2F6F318}"/>
              </a:ext>
            </a:extLst>
          </p:cNvPr>
          <p:cNvGrpSpPr/>
          <p:nvPr/>
        </p:nvGrpSpPr>
        <p:grpSpPr>
          <a:xfrm>
            <a:off x="1" y="4590333"/>
            <a:ext cx="9143999" cy="248055"/>
            <a:chOff x="0" y="6120444"/>
            <a:chExt cx="12191999" cy="330740"/>
          </a:xfrm>
        </p:grpSpPr>
        <p:pic>
          <p:nvPicPr>
            <p:cNvPr id="32" name="Obrázok 7" descr="Obrázok, na ktorom je objekt, modré, mesto, znak&#10;&#10;Automaticky generovaný popis">
              <a:extLst>
                <a:ext uri="{FF2B5EF4-FFF2-40B4-BE49-F238E27FC236}">
                  <a16:creationId xmlns:a16="http://schemas.microsoft.com/office/drawing/2014/main" id="{00A221A3-D599-604F-AB78-92A745BE3D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504823" y="6120444"/>
              <a:ext cx="1259820" cy="330740"/>
            </a:xfrm>
            <a:prstGeom prst="rect">
              <a:avLst/>
            </a:prstGeom>
          </p:spPr>
        </p:pic>
        <p:cxnSp>
          <p:nvCxnSpPr>
            <p:cNvPr id="33" name="Rovná spojnica 9">
              <a:extLst>
                <a:ext uri="{FF2B5EF4-FFF2-40B4-BE49-F238E27FC236}">
                  <a16:creationId xmlns:a16="http://schemas.microsoft.com/office/drawing/2014/main" id="{51EF2882-FAF6-AC41-9C0F-5693D034A36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236327"/>
              <a:ext cx="10420066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Rovná spojnica 10">
              <a:extLst>
                <a:ext uri="{FF2B5EF4-FFF2-40B4-BE49-F238E27FC236}">
                  <a16:creationId xmlns:a16="http://schemas.microsoft.com/office/drawing/2014/main" id="{E55BCF82-1859-BE40-BD65-C1D8F1644E19}"/>
                </a:ext>
              </a:extLst>
            </p:cNvPr>
            <p:cNvCxnSpPr>
              <a:cxnSpLocks/>
            </p:cNvCxnSpPr>
            <p:nvPr/>
          </p:nvCxnSpPr>
          <p:spPr>
            <a:xfrm>
              <a:off x="11184194" y="6236327"/>
              <a:ext cx="1007805" cy="0"/>
            </a:xfrm>
            <a:prstGeom prst="line">
              <a:avLst/>
            </a:prstGeom>
            <a:ln w="12700">
              <a:solidFill>
                <a:srgbClr val="E3000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itle 1">
            <a:extLst>
              <a:ext uri="{FF2B5EF4-FFF2-40B4-BE49-F238E27FC236}">
                <a16:creationId xmlns:a16="http://schemas.microsoft.com/office/drawing/2014/main" id="{66BCBB16-B8AE-8C4B-BB17-5844BADBB0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4364" y="361856"/>
            <a:ext cx="7900986" cy="355667"/>
          </a:xfrm>
        </p:spPr>
        <p:txBody>
          <a:bodyPr/>
          <a:lstStyle>
            <a:lvl1pPr>
              <a:defRPr b="1" i="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1350"/>
              <a:t>KLIKNUTÍM UPRAVTE ŠTÝL PREDLOHY NADPISU</a:t>
            </a:r>
          </a:p>
        </p:txBody>
      </p:sp>
    </p:spTree>
    <p:extLst>
      <p:ext uri="{BB962C8B-B14F-4D97-AF65-F5344CB8AC3E}">
        <p14:creationId xmlns:p14="http://schemas.microsoft.com/office/powerpoint/2010/main" val="348900433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85669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6D870F-01E8-D149-87C6-95F416B6380A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19" name="Rovná spojnica 4">
              <a:extLst>
                <a:ext uri="{FF2B5EF4-FFF2-40B4-BE49-F238E27FC236}">
                  <a16:creationId xmlns:a16="http://schemas.microsoft.com/office/drawing/2014/main" id="{99BB2F28-AD14-FB44-BE7A-3E26A00F1263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Rovná spojnica 5">
              <a:extLst>
                <a:ext uri="{FF2B5EF4-FFF2-40B4-BE49-F238E27FC236}">
                  <a16:creationId xmlns:a16="http://schemas.microsoft.com/office/drawing/2014/main" id="{B22B3B5A-8414-254A-B708-E4266AFA1BE4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ovná spojnica 6">
              <a:extLst>
                <a:ext uri="{FF2B5EF4-FFF2-40B4-BE49-F238E27FC236}">
                  <a16:creationId xmlns:a16="http://schemas.microsoft.com/office/drawing/2014/main" id="{5B695A73-8AA9-C245-BD83-92FCF1B16539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90FB54F-4BB5-1147-8D65-BAB2C72D5931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28" name="Rovná spojnica 4">
              <a:extLst>
                <a:ext uri="{FF2B5EF4-FFF2-40B4-BE49-F238E27FC236}">
                  <a16:creationId xmlns:a16="http://schemas.microsoft.com/office/drawing/2014/main" id="{D81163D0-A934-A44E-9958-93B7E282E697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Rovná spojnica 5">
              <a:extLst>
                <a:ext uri="{FF2B5EF4-FFF2-40B4-BE49-F238E27FC236}">
                  <a16:creationId xmlns:a16="http://schemas.microsoft.com/office/drawing/2014/main" id="{053A2D0D-8CB5-3645-B9DD-C4369D1FBE2A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ovná spojnica 6">
              <a:extLst>
                <a:ext uri="{FF2B5EF4-FFF2-40B4-BE49-F238E27FC236}">
                  <a16:creationId xmlns:a16="http://schemas.microsoft.com/office/drawing/2014/main" id="{B0D8E835-9F53-1C48-AFB8-F5D1BC06FCA9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947CB6C3-B74E-9E4D-9F67-669EEF2503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648" y="617934"/>
            <a:ext cx="2476400" cy="3843534"/>
          </a:xfrm>
        </p:spPr>
        <p:txBody>
          <a:bodyPr>
            <a:normAutofit/>
          </a:bodyPr>
          <a:lstStyle>
            <a:lvl1pPr>
              <a:defRPr sz="2100" b="1" i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88F36-C0D1-2643-8E95-0F70106EBD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53406305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ĺžnik 4">
            <a:extLst>
              <a:ext uri="{FF2B5EF4-FFF2-40B4-BE49-F238E27FC236}">
                <a16:creationId xmlns:a16="http://schemas.microsoft.com/office/drawing/2014/main" id="{B0C65127-67F4-E14B-80EF-9CC57467426C}"/>
              </a:ext>
            </a:extLst>
          </p:cNvPr>
          <p:cNvSpPr/>
          <p:nvPr userDrawn="1"/>
        </p:nvSpPr>
        <p:spPr>
          <a:xfrm>
            <a:off x="3035856" y="-2581"/>
            <a:ext cx="6139353" cy="5165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>
              <a:solidFill>
                <a:schemeClr val="bg2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85669" y="617935"/>
            <a:ext cx="5333279" cy="384353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46D870F-01E8-D149-87C6-95F416B6380A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19" name="Rovná spojnica 4">
              <a:extLst>
                <a:ext uri="{FF2B5EF4-FFF2-40B4-BE49-F238E27FC236}">
                  <a16:creationId xmlns:a16="http://schemas.microsoft.com/office/drawing/2014/main" id="{99BB2F28-AD14-FB44-BE7A-3E26A00F1263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Rovná spojnica 5">
              <a:extLst>
                <a:ext uri="{FF2B5EF4-FFF2-40B4-BE49-F238E27FC236}">
                  <a16:creationId xmlns:a16="http://schemas.microsoft.com/office/drawing/2014/main" id="{B22B3B5A-8414-254A-B708-E4266AFA1BE4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ovná spojnica 6">
              <a:extLst>
                <a:ext uri="{FF2B5EF4-FFF2-40B4-BE49-F238E27FC236}">
                  <a16:creationId xmlns:a16="http://schemas.microsoft.com/office/drawing/2014/main" id="{5B695A73-8AA9-C245-BD83-92FCF1B16539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90FB54F-4BB5-1147-8D65-BAB2C72D5931}"/>
              </a:ext>
            </a:extLst>
          </p:cNvPr>
          <p:cNvGrpSpPr/>
          <p:nvPr/>
        </p:nvGrpSpPr>
        <p:grpSpPr>
          <a:xfrm>
            <a:off x="3035859" y="140"/>
            <a:ext cx="0" cy="5165100"/>
            <a:chOff x="4088843" y="0"/>
            <a:chExt cx="0" cy="6858000"/>
          </a:xfrm>
        </p:grpSpPr>
        <p:cxnSp>
          <p:nvCxnSpPr>
            <p:cNvPr id="28" name="Rovná spojnica 4">
              <a:extLst>
                <a:ext uri="{FF2B5EF4-FFF2-40B4-BE49-F238E27FC236}">
                  <a16:creationId xmlns:a16="http://schemas.microsoft.com/office/drawing/2014/main" id="{D81163D0-A934-A44E-9958-93B7E282E697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9" name="Rovná spojnica 5">
              <a:extLst>
                <a:ext uri="{FF2B5EF4-FFF2-40B4-BE49-F238E27FC236}">
                  <a16:creationId xmlns:a16="http://schemas.microsoft.com/office/drawing/2014/main" id="{053A2D0D-8CB5-3645-B9DD-C4369D1FBE2A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ovná spojnica 6">
              <a:extLst>
                <a:ext uri="{FF2B5EF4-FFF2-40B4-BE49-F238E27FC236}">
                  <a16:creationId xmlns:a16="http://schemas.microsoft.com/office/drawing/2014/main" id="{B0D8E835-9F53-1C48-AFB8-F5D1BC06FCA9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947CB6C3-B74E-9E4D-9F67-669EEF2503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648" y="617934"/>
            <a:ext cx="2476400" cy="3843534"/>
          </a:xfrm>
        </p:spPr>
        <p:txBody>
          <a:bodyPr>
            <a:normAutofit/>
          </a:bodyPr>
          <a:lstStyle>
            <a:lvl1pPr>
              <a:defRPr sz="2100" b="1" i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r>
              <a:rPr lang="sk-SK" sz="2400"/>
              <a:t>KLIKNUTÍM UPRAVTE ŠTÝL PREDLOHY NADPISU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88F36-C0D1-2643-8E95-0F70106EBDD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0571858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>
            <a:extLst>
              <a:ext uri="{FF2B5EF4-FFF2-40B4-BE49-F238E27FC236}">
                <a16:creationId xmlns:a16="http://schemas.microsoft.com/office/drawing/2014/main" id="{ED80E901-4272-4C41-9D07-3CBDF6AEA45A}"/>
              </a:ext>
            </a:extLst>
          </p:cNvPr>
          <p:cNvSpPr/>
          <p:nvPr/>
        </p:nvSpPr>
        <p:spPr>
          <a:xfrm>
            <a:off x="-21430" y="-10870"/>
            <a:ext cx="3086100" cy="5165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6675"/>
            <a:endParaRPr lang="sk-SK" sz="135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19A845A-6F2D-0A4D-947C-E7B025DB81CC}"/>
              </a:ext>
            </a:extLst>
          </p:cNvPr>
          <p:cNvGrpSpPr/>
          <p:nvPr/>
        </p:nvGrpSpPr>
        <p:grpSpPr>
          <a:xfrm>
            <a:off x="3035859" y="-7397"/>
            <a:ext cx="0" cy="5165100"/>
            <a:chOff x="4088843" y="0"/>
            <a:chExt cx="0" cy="6858000"/>
          </a:xfrm>
        </p:grpSpPr>
        <p:cxnSp>
          <p:nvCxnSpPr>
            <p:cNvPr id="16" name="Rovná spojnica 4">
              <a:extLst>
                <a:ext uri="{FF2B5EF4-FFF2-40B4-BE49-F238E27FC236}">
                  <a16:creationId xmlns:a16="http://schemas.microsoft.com/office/drawing/2014/main" id="{E5863254-F012-F74D-89A5-34FF7D991C89}"/>
                </a:ext>
              </a:extLst>
            </p:cNvPr>
            <p:cNvCxnSpPr/>
            <p:nvPr/>
          </p:nvCxnSpPr>
          <p:spPr>
            <a:xfrm>
              <a:off x="4088843" y="0"/>
              <a:ext cx="0" cy="3137095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Rovná spojnica 5">
              <a:extLst>
                <a:ext uri="{FF2B5EF4-FFF2-40B4-BE49-F238E27FC236}">
                  <a16:creationId xmlns:a16="http://schemas.microsoft.com/office/drawing/2014/main" id="{0FF72FD8-DCBF-FA4F-97FB-14BC1666F2E5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137093"/>
              <a:ext cx="0" cy="576776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6">
              <a:extLst>
                <a:ext uri="{FF2B5EF4-FFF2-40B4-BE49-F238E27FC236}">
                  <a16:creationId xmlns:a16="http://schemas.microsoft.com/office/drawing/2014/main" id="{B85D970E-920C-9C4E-8FA1-6285A10D1A70}"/>
                </a:ext>
              </a:extLst>
            </p:cNvPr>
            <p:cNvCxnSpPr>
              <a:cxnSpLocks/>
            </p:cNvCxnSpPr>
            <p:nvPr/>
          </p:nvCxnSpPr>
          <p:spPr>
            <a:xfrm>
              <a:off x="4088843" y="3713869"/>
              <a:ext cx="0" cy="3144131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7AE6D69A-8F82-4744-946E-E8F78599BD2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85669" y="617935"/>
            <a:ext cx="5333279" cy="384353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14F77-4E0C-EF46-BFF3-D79AD4B65A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9651" y="617934"/>
            <a:ext cx="2476397" cy="3843533"/>
          </a:xfrm>
        </p:spPr>
        <p:txBody>
          <a:bodyPr>
            <a:normAutofit/>
          </a:bodyPr>
          <a:lstStyle>
            <a:lvl1pPr>
              <a:defRPr lang="en-SK" sz="2400" b="1" i="0" kern="12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sk-SK" sz="2400"/>
              <a:t>KLIKNUTÍM UPRAVTE ŠTÝL PREDLOHY NADPISU</a:t>
            </a:r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2AB62-2A8D-EF43-939E-5252C28F39F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08624981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E3582EC-979D-48CF-93D3-027B4BA5C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300" y="900640"/>
            <a:ext cx="7815050" cy="3732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E88B06-F2A3-864A-A68D-C64A3CE5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SLIDE – NÁZOV KAPITOLY</a:t>
            </a:r>
            <a:endParaRPr lang="en-SK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0ADD48-CA98-AA41-9C41-128B23CA9E59}"/>
              </a:ext>
            </a:extLst>
          </p:cNvPr>
          <p:cNvSpPr txBox="1"/>
          <p:nvPr/>
        </p:nvSpPr>
        <p:spPr>
          <a:xfrm>
            <a:off x="1273628" y="474785"/>
            <a:ext cx="0" cy="0"/>
          </a:xfrm>
          <a:prstGeom prst="rect">
            <a:avLst/>
          </a:prstGeom>
        </p:spPr>
        <p:txBody>
          <a:bodyPr vert="horz" wrap="none" lIns="68580" tIns="34290" rIns="68580" bIns="34290" rtlCol="0" anchor="ctr">
            <a:normAutofit fontScale="25000" lnSpcReduction="20000"/>
          </a:bodyPr>
          <a:lstStyle/>
          <a:p>
            <a:pPr algn="l"/>
            <a:endParaRPr lang="en-SK" sz="2400">
              <a:solidFill>
                <a:srgbClr val="1E4E9D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5A6F66-D52E-DD43-A1CE-CCC00A8B4FC1}"/>
              </a:ext>
            </a:extLst>
          </p:cNvPr>
          <p:cNvSpPr txBox="1"/>
          <p:nvPr/>
        </p:nvSpPr>
        <p:spPr>
          <a:xfrm>
            <a:off x="1273628" y="474785"/>
            <a:ext cx="0" cy="0"/>
          </a:xfrm>
          <a:prstGeom prst="rect">
            <a:avLst/>
          </a:prstGeom>
        </p:spPr>
        <p:txBody>
          <a:bodyPr vert="horz" wrap="none" lIns="68580" tIns="34290" rIns="68580" bIns="34290" rtlCol="0" anchor="ctr">
            <a:normAutofit fontScale="25000" lnSpcReduction="20000"/>
          </a:bodyPr>
          <a:lstStyle/>
          <a:p>
            <a:pPr algn="l"/>
            <a:endParaRPr lang="en-SK" sz="2400">
              <a:solidFill>
                <a:srgbClr val="1E4E9D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19EACE1-5729-114D-8B77-8996F649E5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81842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64" r:id="rId2"/>
    <p:sldLayoutId id="2147483739" r:id="rId3"/>
    <p:sldLayoutId id="2147483730" r:id="rId4"/>
    <p:sldLayoutId id="2147483731" r:id="rId5"/>
    <p:sldLayoutId id="2147483732" r:id="rId6"/>
    <p:sldLayoutId id="2147483735" r:id="rId7"/>
    <p:sldLayoutId id="2147483756" r:id="rId8"/>
    <p:sldLayoutId id="2147483751" r:id="rId9"/>
    <p:sldLayoutId id="2147483757" r:id="rId10"/>
    <p:sldLayoutId id="2147483758" r:id="rId11"/>
    <p:sldLayoutId id="2147483752" r:id="rId12"/>
    <p:sldLayoutId id="2147483753" r:id="rId13"/>
    <p:sldLayoutId id="2147483759" r:id="rId14"/>
    <p:sldLayoutId id="2147483760" r:id="rId15"/>
    <p:sldLayoutId id="2147483762" r:id="rId16"/>
    <p:sldLayoutId id="2147483765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350" kern="1200">
          <a:solidFill>
            <a:schemeClr val="bg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B420C747-5BC0-704B-B5C7-534C179E0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564" y="1528742"/>
            <a:ext cx="4214409" cy="1436274"/>
          </a:xfrm>
        </p:spPr>
        <p:txBody>
          <a:bodyPr/>
          <a:lstStyle/>
          <a:p>
            <a:r>
              <a:rPr lang="sk-SK" sz="3600" dirty="0">
                <a:latin typeface="Calibri" panose="020F0502020204030204" pitchFamily="34" charset="0"/>
                <a:cs typeface="Calibri" panose="020F0502020204030204" pitchFamily="34" charset="0"/>
              </a:rPr>
              <a:t>Seminár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Realok</a:t>
            </a:r>
            <a:r>
              <a:rPr lang="sk-SK" sz="3600" dirty="0">
                <a:latin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cia</a:t>
            </a:r>
            <a:endParaRPr lang="sk-SK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" name="Rovná spojnica 4">
            <a:extLst>
              <a:ext uri="{FF2B5EF4-FFF2-40B4-BE49-F238E27FC236}">
                <a16:creationId xmlns:a16="http://schemas.microsoft.com/office/drawing/2014/main" id="{D5AF6F40-7822-4B5C-8A41-0FBB81C3B660}"/>
              </a:ext>
            </a:extLst>
          </p:cNvPr>
          <p:cNvCxnSpPr/>
          <p:nvPr/>
        </p:nvCxnSpPr>
        <p:spPr>
          <a:xfrm>
            <a:off x="4599586" y="1"/>
            <a:ext cx="0" cy="2352821"/>
          </a:xfrm>
          <a:prstGeom prst="line">
            <a:avLst/>
          </a:prstGeom>
          <a:ln w="57150">
            <a:solidFill>
              <a:srgbClr val="DEDEDE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Rovná spojnica 5">
            <a:extLst>
              <a:ext uri="{FF2B5EF4-FFF2-40B4-BE49-F238E27FC236}">
                <a16:creationId xmlns:a16="http://schemas.microsoft.com/office/drawing/2014/main" id="{9F12E31D-CBA5-4F86-B9EE-018877677136}"/>
              </a:ext>
            </a:extLst>
          </p:cNvPr>
          <p:cNvCxnSpPr>
            <a:cxnSpLocks/>
          </p:cNvCxnSpPr>
          <p:nvPr/>
        </p:nvCxnSpPr>
        <p:spPr>
          <a:xfrm>
            <a:off x="4599586" y="2352820"/>
            <a:ext cx="0" cy="432582"/>
          </a:xfrm>
          <a:prstGeom prst="line">
            <a:avLst/>
          </a:prstGeom>
          <a:ln w="57150">
            <a:solidFill>
              <a:srgbClr val="1E4E9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>
            <a:extLst>
              <a:ext uri="{FF2B5EF4-FFF2-40B4-BE49-F238E27FC236}">
                <a16:creationId xmlns:a16="http://schemas.microsoft.com/office/drawing/2014/main" id="{20EEFED9-917D-4F52-8486-D6B1B600E4A0}"/>
              </a:ext>
            </a:extLst>
          </p:cNvPr>
          <p:cNvCxnSpPr>
            <a:cxnSpLocks/>
          </p:cNvCxnSpPr>
          <p:nvPr/>
        </p:nvCxnSpPr>
        <p:spPr>
          <a:xfrm>
            <a:off x="4599586" y="2785402"/>
            <a:ext cx="0" cy="2358098"/>
          </a:xfrm>
          <a:prstGeom prst="line">
            <a:avLst/>
          </a:prstGeom>
          <a:ln w="57150">
            <a:solidFill>
              <a:srgbClr val="E3000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5F309E1-6405-394A-B9EB-0CFED7FC82AB}"/>
              </a:ext>
            </a:extLst>
          </p:cNvPr>
          <p:cNvSpPr/>
          <p:nvPr/>
        </p:nvSpPr>
        <p:spPr>
          <a:xfrm>
            <a:off x="4793565" y="4440582"/>
            <a:ext cx="4129053" cy="43088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sk-SK" sz="1100" dirty="0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Ministerstvo zdravotníctva SR</a:t>
            </a:r>
            <a:endParaRPr lang="en-US" sz="1100" dirty="0">
              <a:latin typeface="Source Sans Pro"/>
              <a:ea typeface="Source Sans Pro"/>
              <a:cs typeface="Calibri"/>
            </a:endParaRPr>
          </a:p>
          <a:p>
            <a:r>
              <a:rPr lang="en-US" sz="1100" dirty="0">
                <a:latin typeface="Source Sans Pro" panose="020B0503030403020204" pitchFamily="34" charset="0"/>
                <a:ea typeface="Source Sans Pro" panose="020B0503030403020204" pitchFamily="34" charset="0"/>
                <a:cs typeface="Calibri" panose="020F0502020204030204" pitchFamily="34" charset="0"/>
              </a:rPr>
              <a:t>28.02.2024</a:t>
            </a:r>
          </a:p>
        </p:txBody>
      </p:sp>
      <p:pic>
        <p:nvPicPr>
          <p:cNvPr id="9" name="Obrázok 7">
            <a:extLst>
              <a:ext uri="{FF2B5EF4-FFF2-40B4-BE49-F238E27FC236}">
                <a16:creationId xmlns:a16="http://schemas.microsoft.com/office/drawing/2014/main" id="{956D40B6-F041-4D14-9686-291C501FA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3844341"/>
            <a:ext cx="3593791" cy="108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65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/>
              <a:t>Import </a:t>
            </a:r>
            <a:r>
              <a:rPr lang="pt-BR" sz="1800"/>
              <a:t>účtovných obratov triedy 5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21542"/>
            <a:ext cx="7823132" cy="37970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Príprava hárku „4.DRG_Okruh_Vstup “</a:t>
            </a:r>
          </a:p>
          <a:p>
            <a:pPr lvl="1"/>
            <a:r>
              <a:rPr lang="sk-SK" dirty="0"/>
              <a:t>Do hárku nakopírujte import obratov účtovnej triedy 5</a:t>
            </a:r>
          </a:p>
          <a:p>
            <a:pPr lvl="1"/>
            <a:r>
              <a:rPr lang="sk-SK" dirty="0"/>
              <a:t>V stĺpci „A“ až „</a:t>
            </a:r>
            <a:r>
              <a:rPr lang="en-US" dirty="0"/>
              <a:t>D</a:t>
            </a:r>
            <a:r>
              <a:rPr lang="sk-SK" dirty="0"/>
              <a:t>“ potrebujeme nasledovné údaje</a:t>
            </a:r>
          </a:p>
          <a:p>
            <a:pPr lvl="2"/>
            <a:r>
              <a:rPr lang="sk-SK" dirty="0"/>
              <a:t>číslo účtu</a:t>
            </a:r>
          </a:p>
          <a:p>
            <a:pPr lvl="2"/>
            <a:r>
              <a:rPr lang="sk-SK" dirty="0" err="1"/>
              <a:t>Kó</a:t>
            </a:r>
            <a:r>
              <a:rPr lang="en-US" dirty="0"/>
              <a:t>d </a:t>
            </a:r>
            <a:r>
              <a:rPr lang="sk-SK" dirty="0"/>
              <a:t>nákladového strediska</a:t>
            </a:r>
          </a:p>
          <a:p>
            <a:pPr lvl="2"/>
            <a:r>
              <a:rPr lang="sk-SK" dirty="0"/>
              <a:t>Suma v EUR</a:t>
            </a:r>
          </a:p>
          <a:p>
            <a:pPr lvl="2"/>
            <a:r>
              <a:rPr lang="sk-SK" dirty="0"/>
              <a:t>SND (Priradenie SND vykonáte s pomocou prílohy 1 Kalkulačnej príručky)</a:t>
            </a:r>
            <a:endParaRPr lang="en-US" dirty="0"/>
          </a:p>
          <a:p>
            <a:r>
              <a:rPr lang="sk-SK" dirty="0"/>
              <a:t>Ponechajte len</a:t>
            </a:r>
            <a:r>
              <a:rPr lang="en-US" dirty="0"/>
              <a:t> </a:t>
            </a:r>
            <a:r>
              <a:rPr lang="sk-SK" dirty="0"/>
              <a:t>kombinácie účtov a SND ktoré sú relevantné pre </a:t>
            </a:r>
            <a:r>
              <a:rPr lang="sk-SK" dirty="0" err="1"/>
              <a:t>realokáciu</a:t>
            </a:r>
            <a:r>
              <a:rPr lang="sk-SK" dirty="0"/>
              <a:t> (účty 52x)</a:t>
            </a:r>
            <a:endParaRPr lang="en-US" dirty="0"/>
          </a:p>
          <a:p>
            <a:r>
              <a:rPr lang="en-US" dirty="0"/>
              <a:t>V </a:t>
            </a:r>
            <a:r>
              <a:rPr lang="en-US" dirty="0" err="1"/>
              <a:t>st</a:t>
            </a:r>
            <a:r>
              <a:rPr lang="sk-SK" dirty="0"/>
              <a:t>ĺ</a:t>
            </a:r>
            <a:r>
              <a:rPr lang="en-US" dirty="0" err="1"/>
              <a:t>pcoch</a:t>
            </a:r>
            <a:r>
              <a:rPr lang="en-US" dirty="0"/>
              <a:t> </a:t>
            </a:r>
            <a:r>
              <a:rPr lang="sk-SK" dirty="0"/>
              <a:t>„E“ až „M“ potiahnite vzorec</a:t>
            </a:r>
          </a:p>
          <a:p>
            <a:r>
              <a:rPr lang="sk-SK" dirty="0"/>
              <a:t>Následne skontrolujte správnosť údajov, teda či sa k nákladovým strediskám natiahli správne údaje</a:t>
            </a:r>
          </a:p>
          <a:p>
            <a:pPr lvl="1"/>
            <a:r>
              <a:rPr lang="sk-SK" dirty="0"/>
              <a:t>Napríklad správne pridelenie „SNS“ aby nedošlo k pokusu o alokáciu úväzku z nesprávneho nákladového strediska</a:t>
            </a:r>
          </a:p>
          <a:p>
            <a:pPr lvl="1"/>
            <a:r>
              <a:rPr lang="sk-SK" dirty="0"/>
              <a:t>taktiež formát kódu nákladového strediska býva pomerne variabilný pri rôznych PZS</a:t>
            </a:r>
            <a:endParaRPr lang="en-US" dirty="0"/>
          </a:p>
          <a:p>
            <a:r>
              <a:rPr lang="sk-SK" dirty="0"/>
              <a:t>V stĺpci „D“ vyfiltrujeme pri priamych nákladových strediskách všetky hodnoty okrem SND 1,2,3 a vymažeme ich</a:t>
            </a:r>
          </a:p>
          <a:p>
            <a:endParaRPr lang="sk-SK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BB7BB7-91E3-9B3A-93D7-6E6E93DED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2788" y="1015254"/>
            <a:ext cx="1273265" cy="302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090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/>
              <a:t>Tipy: Kontrola nákladových stredísk</a:t>
            </a:r>
            <a:endParaRPr lang="en-GB" sz="1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4CFFFD-998F-2207-6904-48C3C1F19712}"/>
              </a:ext>
            </a:extLst>
          </p:cNvPr>
          <p:cNvSpPr txBox="1">
            <a:spLocks/>
          </p:cNvSpPr>
          <p:nvPr/>
        </p:nvSpPr>
        <p:spPr>
          <a:xfrm>
            <a:off x="621507" y="1071562"/>
            <a:ext cx="7990804" cy="36416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Pri alokácii úväzkov sa</a:t>
            </a:r>
            <a:r>
              <a:rPr lang="en-US" sz="1600" dirty="0"/>
              <a:t> </a:t>
            </a:r>
            <a:r>
              <a:rPr lang="en-US" sz="1600" dirty="0" err="1"/>
              <a:t>niekedy</a:t>
            </a:r>
            <a:r>
              <a:rPr lang="sk-SK" sz="1600" dirty="0"/>
              <a:t> stáva, že jedno nákladové stredisko pokrýva činnosť viacerých medicínskych pracovísk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Keďže import obratov účtovnej triedy 5 obsahuje údaje na úrovni nákladových stredísk je potrebné aby existovalo priradené nákladové stredisko ku každému kódu medicínskeho pracoviska 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Napr. v prípade že ku dvom 12-miestnym kódom (napr. gynekologické oddelenie a pôrodná sála) prináleží iba jedno nákladové stredisko, je potrebné vytvoriť nové NS (v tomto prípade NS pokrývajúce pôrodnú sálu, SNS 5)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Analogicky tiež </a:t>
            </a:r>
            <a:r>
              <a:rPr lang="sk-SK" sz="1400" dirty="0"/>
              <a:t>náklad. stredisko pre OAIM (SNS2) môže zahŕňať náklady na úsek </a:t>
            </a:r>
            <a:r>
              <a:rPr lang="sk-SK" sz="1400" dirty="0" err="1"/>
              <a:t>anestéz</a:t>
            </a:r>
            <a:r>
              <a:rPr lang="sk-SK" sz="1400" dirty="0"/>
              <a:t> (SNS4)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400" dirty="0"/>
              <a:t>„Zdvojenie“ sa môže vyskytovať prakticky pri všetkých pracoviskách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Možné skontrolovať cez zvýraznenie duplicitných hodnôt kódov náklad. stredísk v tabuľke, kde máme priradené ku každému medicínskemu pracovisku nákladové stredisko</a:t>
            </a:r>
            <a:endParaRPr lang="en-US" sz="1600" dirty="0"/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US" sz="1600" dirty="0"/>
              <a:t>N</a:t>
            </a:r>
            <a:r>
              <a:rPr lang="sk-SK" sz="1600" dirty="0" err="1"/>
              <a:t>ákladové</a:t>
            </a:r>
            <a:r>
              <a:rPr lang="sk-SK" sz="1600" dirty="0"/>
              <a:t> strediská je potrebné založiť nielen kvôli </a:t>
            </a:r>
            <a:r>
              <a:rPr lang="sk-SK" sz="1600" dirty="0" err="1"/>
              <a:t>realokácii</a:t>
            </a:r>
            <a:r>
              <a:rPr lang="sk-SK" sz="1600" dirty="0"/>
              <a:t> ale aj na alokáciu nákladov pre SND 4,5,6,7,8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</p:txBody>
      </p:sp>
    </p:spTree>
    <p:extLst>
      <p:ext uri="{BB962C8B-B14F-4D97-AF65-F5344CB8AC3E}">
        <p14:creationId xmlns:p14="http://schemas.microsoft.com/office/powerpoint/2010/main" val="1009966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Tipy: Kontrola nákladových stredísk</a:t>
            </a:r>
            <a:endParaRPr lang="en-GB" sz="180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4CFFFD-998F-2207-6904-48C3C1F19712}"/>
              </a:ext>
            </a:extLst>
          </p:cNvPr>
          <p:cNvSpPr txBox="1">
            <a:spLocks/>
          </p:cNvSpPr>
          <p:nvPr/>
        </p:nvSpPr>
        <p:spPr>
          <a:xfrm>
            <a:off x="621507" y="1071562"/>
            <a:ext cx="7990804" cy="3641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Je </a:t>
            </a:r>
            <a:r>
              <a:rPr lang="en-US" sz="1600" dirty="0" err="1"/>
              <a:t>mo</a:t>
            </a:r>
            <a:r>
              <a:rPr lang="sk-SK" sz="1600" dirty="0"/>
              <a:t>ž</a:t>
            </a:r>
            <a:r>
              <a:rPr lang="en-US" sz="1600" dirty="0"/>
              <a:t>n</a:t>
            </a:r>
            <a:r>
              <a:rPr lang="sk-SK" sz="1600" dirty="0"/>
              <a:t>é tiež skontrolovať či sú vo všetkých troch tabuľkách tie isté nákladové strediská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Môže sa stať že v rôznych systémoch budú rôzne zoznamy náklad. stredísk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V hárku „KS_VU“ je kontrolný vzorec v stĺpci „I“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V hárku „</a:t>
            </a:r>
            <a:r>
              <a:rPr lang="sk-SK" sz="1300" dirty="0" err="1"/>
              <a:t>Uvazky</a:t>
            </a:r>
            <a:r>
              <a:rPr lang="sk-SK" sz="1300" dirty="0"/>
              <a:t>“ je kontrolný vzorec v stĺpci „J“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V hárku „</a:t>
            </a:r>
            <a:r>
              <a:rPr lang="sk-SK" sz="1300" dirty="0" err="1"/>
              <a:t>Obraty_Vstup</a:t>
            </a:r>
            <a:r>
              <a:rPr lang="sk-SK" sz="1300" dirty="0"/>
              <a:t> “ je kontrolný vzorec v stĺpci „L“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</p:txBody>
      </p:sp>
    </p:spTree>
    <p:extLst>
      <p:ext uri="{BB962C8B-B14F-4D97-AF65-F5344CB8AC3E}">
        <p14:creationId xmlns:p14="http://schemas.microsoft.com/office/powerpoint/2010/main" val="4193456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Tipy: Príprava na alokáciu KS_VU</a:t>
            </a:r>
            <a:endParaRPr lang="en-GB" sz="180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4CFFFD-998F-2207-6904-48C3C1F19712}"/>
              </a:ext>
            </a:extLst>
          </p:cNvPr>
          <p:cNvSpPr txBox="1">
            <a:spLocks/>
          </p:cNvSpPr>
          <p:nvPr/>
        </p:nvSpPr>
        <p:spPr>
          <a:xfrm>
            <a:off x="681708" y="947359"/>
            <a:ext cx="7990804" cy="8466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sk-SK"/>
            </a:defPPr>
            <a:lvl1pPr marL="171450" indent="-171450" defTabSz="685800">
              <a:lnSpc>
                <a:spcPct val="100000"/>
              </a:lnSpc>
              <a:spcBef>
                <a:spcPts val="75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  <a:lvl2pPr marL="342900" lvl="1" indent="0" defTabSz="685800">
              <a:lnSpc>
                <a:spcPct val="100000"/>
              </a:lnSpc>
              <a:spcBef>
                <a:spcPts val="375"/>
              </a:spcBef>
              <a:spcAft>
                <a:spcPts val="800"/>
              </a:spcAft>
              <a:buFont typeface="Arial" panose="020B0604020202020204" pitchFamily="34" charset="0"/>
              <a:buNone/>
              <a:defRPr sz="1300">
                <a:latin typeface="Source Sans Pro" panose="020B0503030403020204" pitchFamily="34" charset="0"/>
                <a:ea typeface="Source Sans Pro" panose="020B050303040302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Source Sans Pro" panose="020B0503030403020204" pitchFamily="34" charset="0"/>
                <a:ea typeface="Source Sans Pro" panose="020B050303040302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Source Sans Pro" panose="020B0503030403020204" pitchFamily="34" charset="0"/>
                <a:ea typeface="Source Sans Pro" panose="020B050303040302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latin typeface="Source Sans Pro" panose="020B0503030403020204" pitchFamily="34" charset="0"/>
                <a:ea typeface="Source Sans Pro" panose="020B0503030403020204" pitchFamily="34" charset="0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r>
              <a:rPr lang="sk-SK" dirty="0"/>
              <a:t>Pred </a:t>
            </a:r>
            <a:r>
              <a:rPr lang="sk-SK" dirty="0" err="1"/>
              <a:t>realokáciou</a:t>
            </a:r>
            <a:r>
              <a:rPr lang="sk-SK" dirty="0"/>
              <a:t> je potrebné sa kriticky pozrieť na aktuálne dáta</a:t>
            </a:r>
          </a:p>
          <a:p>
            <a:r>
              <a:rPr lang="sk-SK" dirty="0"/>
              <a:t>na JIS sú napr. nízke hodnoty KS pre SND1, SND3</a:t>
            </a:r>
          </a:p>
          <a:p>
            <a:endParaRPr lang="sk-SK" dirty="0"/>
          </a:p>
          <a:p>
            <a:pPr lvl="1"/>
            <a:endParaRPr lang="sk-SK" dirty="0"/>
          </a:p>
          <a:p>
            <a:pPr lvl="1"/>
            <a:endParaRPr lang="sk-SK" dirty="0"/>
          </a:p>
          <a:p>
            <a:pPr lvl="1"/>
            <a:endParaRPr lang="sk-SK" dirty="0"/>
          </a:p>
          <a:p>
            <a:pPr lvl="1"/>
            <a:endParaRPr lang="sk-SK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DC4224D-97A9-0CE3-CDA5-84CD2F6B9BFA}"/>
              </a:ext>
            </a:extLst>
          </p:cNvPr>
          <p:cNvSpPr txBox="1">
            <a:spLocks/>
          </p:cNvSpPr>
          <p:nvPr/>
        </p:nvSpPr>
        <p:spPr>
          <a:xfrm>
            <a:off x="621507" y="2546138"/>
            <a:ext cx="7990804" cy="12876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Tiež v tabuľke úväzkov vidíme, že na JIS nie sú alokovaní lekári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v účtovných obratoch sa neevidujú žiadne náklady – môže byť problém a treba skontrolovať či na dané NS sa alokujú náklady na SND4,5,6,7,8 (úväzky alokovať vieme ale náklady na lieky nie)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endParaRPr lang="sk-SK" sz="1600" dirty="0"/>
          </a:p>
          <a:p>
            <a:pPr marL="342900" lvl="1" indent="0">
              <a:lnSpc>
                <a:spcPct val="100000"/>
              </a:lnSpc>
              <a:spcAft>
                <a:spcPts val="800"/>
              </a:spcAft>
              <a:buNone/>
            </a:pPr>
            <a:endParaRPr lang="sk-SK" sz="1300" dirty="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E097B9-8B1D-7517-C7EF-F981DA5AF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" y="1816632"/>
            <a:ext cx="8201025" cy="5143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7135F4D-6BFF-FFDB-25BA-29EEB284A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99" y="3835333"/>
            <a:ext cx="86868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568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6809F-5544-49A0-B73B-E3A4C87D6F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r>
              <a:rPr lang="sk-SK" b="1" dirty="0"/>
              <a:t>Alokácie nákladov a úväzkov medzi jednotlivými nákladovými strediskami</a:t>
            </a:r>
            <a:endParaRPr lang="en-GB" b="1" dirty="0"/>
          </a:p>
        </p:txBody>
      </p:sp>
      <p:pic>
        <p:nvPicPr>
          <p:cNvPr id="2" name="Obrázok 2">
            <a:extLst>
              <a:ext uri="{FF2B5EF4-FFF2-40B4-BE49-F238E27FC236}">
                <a16:creationId xmlns:a16="http://schemas.microsoft.com/office/drawing/2014/main" id="{68B32EA1-363C-1EBF-E61B-A99FD9B1D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75" y="713328"/>
            <a:ext cx="2599515" cy="682450"/>
          </a:xfrm>
          <a:prstGeom prst="rect">
            <a:avLst/>
          </a:prstGeom>
        </p:spPr>
      </p:pic>
      <p:pic>
        <p:nvPicPr>
          <p:cNvPr id="4" name="Obrázok 7">
            <a:extLst>
              <a:ext uri="{FF2B5EF4-FFF2-40B4-BE49-F238E27FC236}">
                <a16:creationId xmlns:a16="http://schemas.microsoft.com/office/drawing/2014/main" id="{088A54A7-61A8-7F7C-E950-5A2F85277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23" y="3920140"/>
            <a:ext cx="2600867" cy="78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085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Metodika </a:t>
            </a:r>
            <a:r>
              <a:rPr lang="sk-SK" sz="1800" err="1"/>
              <a:t>realokácie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1110181"/>
            <a:ext cx="7823132" cy="3408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 err="1"/>
              <a:t>Realokácie</a:t>
            </a:r>
            <a:r>
              <a:rPr lang="sk-SK" dirty="0"/>
              <a:t> odporúčané v zmysle kalkulačnej príručky</a:t>
            </a:r>
          </a:p>
          <a:p>
            <a:r>
              <a:rPr lang="sk-SK" dirty="0" err="1"/>
              <a:t>Realokuje</a:t>
            </a:r>
            <a:r>
              <a:rPr lang="sk-SK" dirty="0"/>
              <a:t> sa na základe existujúcich mzdových nákladov na nákladovom stredisku, z ktorého </a:t>
            </a:r>
            <a:r>
              <a:rPr lang="sk-SK" dirty="0" err="1"/>
              <a:t>realokujeme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894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/>
              <a:t>Úprava vzorcov</a:t>
            </a:r>
            <a:endParaRPr lang="en-GB" sz="1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1110181"/>
            <a:ext cx="7823132" cy="3408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800" dirty="0"/>
              <a:t>Úprava vzorcov v alokačných hárkoch pred začatím alokácie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400" dirty="0"/>
              <a:t>Každý PZS má vlastný spôsob číslovania nákladových stredísk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400" dirty="0"/>
              <a:t>Preto treba preveriť v alokačných hárkoch vzorce, ktoré odkazujú na nákladové strediská (Stĺpce „B“,“C“,“M“)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95589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/>
              <a:t>Nákladové strediská „terminológia“</a:t>
            </a:r>
            <a:endParaRPr lang="en-GB" sz="18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E8C6665-2888-A712-46E1-03A4DE69B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20241"/>
            <a:ext cx="7823132" cy="4075341"/>
          </a:xfrm>
        </p:spPr>
        <p:txBody>
          <a:bodyPr>
            <a:normAutofit/>
          </a:bodyPr>
          <a:lstStyle/>
          <a:p>
            <a:r>
              <a:rPr lang="sk-SK" b="1"/>
              <a:t>Pôvodné nákladové stredisko </a:t>
            </a:r>
            <a:r>
              <a:rPr lang="sk-SK"/>
              <a:t>– nákladové stredisko na „ľavej“ strane </a:t>
            </a:r>
            <a:r>
              <a:rPr lang="sk-SK" err="1"/>
              <a:t>realokácie</a:t>
            </a:r>
            <a:endParaRPr lang="sk-SK"/>
          </a:p>
          <a:p>
            <a:r>
              <a:rPr lang="sk-SK" b="1"/>
              <a:t>Cieľové nákladové stredisko </a:t>
            </a:r>
            <a:r>
              <a:rPr lang="sk-SK"/>
              <a:t>– nákladové stredisko na „pravej“ strane </a:t>
            </a:r>
            <a:r>
              <a:rPr lang="sk-SK" err="1"/>
              <a:t>realokácie</a:t>
            </a:r>
            <a:endParaRPr lang="sk-SK"/>
          </a:p>
          <a:p>
            <a:r>
              <a:rPr lang="sk-SK"/>
              <a:t>Pôvodné a cieľové nákladové stredisko tvoria „pár“</a:t>
            </a:r>
          </a:p>
          <a:p>
            <a:pPr lvl="1"/>
            <a:r>
              <a:rPr lang="sk-SK"/>
              <a:t>Úväzky a náklady ktoré odoberieme z jedného nákladového strediska priradíme k druhému s opačným znamienkom</a:t>
            </a:r>
          </a:p>
          <a:p>
            <a:r>
              <a:rPr lang="sk-SK"/>
              <a:t>Je potrebné si dať pozor aby „páry“ navzájom neboli „prepojené“ na dvoch miestach súčasne</a:t>
            </a:r>
          </a:p>
          <a:p>
            <a:pPr lvl="1"/>
            <a:endParaRPr lang="sk-SK"/>
          </a:p>
          <a:p>
            <a:endParaRPr lang="sk-SK"/>
          </a:p>
          <a:p>
            <a:endParaRPr lang="sk-SK"/>
          </a:p>
          <a:p>
            <a:pPr lvl="1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0205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err="1"/>
              <a:t>Realokácia</a:t>
            </a:r>
            <a:r>
              <a:rPr lang="sk-SK" sz="1800"/>
              <a:t> pre </a:t>
            </a:r>
            <a:r>
              <a:rPr lang="en-US" sz="1800"/>
              <a:t>l</a:t>
            </a:r>
            <a:r>
              <a:rPr lang="sk-SK" sz="1800" err="1"/>
              <a:t>ôžkové</a:t>
            </a:r>
            <a:r>
              <a:rPr lang="sk-SK" sz="1800"/>
              <a:t> oddelenie (SNS1)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780727"/>
            <a:ext cx="8162251" cy="41207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Postup</a:t>
            </a:r>
          </a:p>
          <a:p>
            <a:pPr lvl="1"/>
            <a:r>
              <a:rPr lang="sk-SK" dirty="0"/>
              <a:t>Z hárku „</a:t>
            </a:r>
            <a:r>
              <a:rPr lang="sk-SK" dirty="0" err="1"/>
              <a:t>Obraty_Vstup</a:t>
            </a:r>
            <a:r>
              <a:rPr lang="sk-SK" dirty="0"/>
              <a:t>“ skopírujeme obsah stĺpca „F“ do stĺpca „A“ v hárku „</a:t>
            </a:r>
            <a:r>
              <a:rPr lang="sk-SK" dirty="0" err="1"/>
              <a:t>Lozko</a:t>
            </a:r>
            <a:r>
              <a:rPr lang="sk-SK" dirty="0"/>
              <a:t>“</a:t>
            </a:r>
          </a:p>
          <a:p>
            <a:pPr lvl="1"/>
            <a:r>
              <a:rPr lang="sk-SK" dirty="0"/>
              <a:t>Odstránime duplicitné hodnoty v stĺpci „A“</a:t>
            </a:r>
          </a:p>
          <a:p>
            <a:pPr lvl="2"/>
            <a:r>
              <a:rPr lang="sk-SK" dirty="0"/>
              <a:t>Tým sme získali všetky kombinácie NS a SND platné pre SNS1</a:t>
            </a:r>
          </a:p>
          <a:p>
            <a:pPr lvl="1"/>
            <a:r>
              <a:rPr lang="sk-SK" dirty="0"/>
              <a:t>Pre stĺpce B až F urobíme nasledovné:</a:t>
            </a:r>
          </a:p>
          <a:p>
            <a:pPr lvl="2"/>
            <a:r>
              <a:rPr lang="sk-SK" dirty="0"/>
              <a:t>Natiahneme vzorce z posledného „žltého“ riadku v oranžových stĺpcoch</a:t>
            </a:r>
          </a:p>
          <a:p>
            <a:pPr lvl="2"/>
            <a:endParaRPr lang="sk-SK" dirty="0"/>
          </a:p>
          <a:p>
            <a:pPr marL="685800" lvl="2" indent="0">
              <a:buNone/>
            </a:pPr>
            <a:endParaRPr lang="sk-SK" dirty="0"/>
          </a:p>
          <a:p>
            <a:pPr lvl="2"/>
            <a:r>
              <a:rPr lang="sk-SK" dirty="0"/>
              <a:t>Skontrolujeme či všetky očakávané nákladové strediská SNS1 sú prítomné, resp. či sumy dávajú zmysel. </a:t>
            </a:r>
          </a:p>
          <a:p>
            <a:pPr lvl="2"/>
            <a:r>
              <a:rPr lang="sk-SK" dirty="0"/>
              <a:t>V prípade nesúladu skontrolujeme hárok „</a:t>
            </a:r>
            <a:r>
              <a:rPr lang="sk-SK" dirty="0" err="1"/>
              <a:t>Uvazky</a:t>
            </a:r>
            <a:r>
              <a:rPr lang="sk-SK" dirty="0"/>
              <a:t>“ a „</a:t>
            </a:r>
            <a:r>
              <a:rPr lang="sk-SK" dirty="0" err="1"/>
              <a:t>Obraty_Vstup</a:t>
            </a:r>
            <a:r>
              <a:rPr lang="sk-SK" dirty="0"/>
              <a:t>“</a:t>
            </a:r>
          </a:p>
          <a:p>
            <a:pPr lvl="1"/>
            <a:r>
              <a:rPr lang="sk-SK" dirty="0"/>
              <a:t>V stĺpci „J“ zadáme potrebný počet úväzkov pre dané oddelenie</a:t>
            </a:r>
          </a:p>
          <a:p>
            <a:pPr lvl="1"/>
            <a:r>
              <a:rPr lang="sk-SK" dirty="0"/>
              <a:t>V stĺpci „N“ zadáme NS_SND oddelenia z ktorého alokujeme úväzok</a:t>
            </a:r>
          </a:p>
          <a:p>
            <a:pPr lvl="1"/>
            <a:r>
              <a:rPr lang="sk-SK" dirty="0"/>
              <a:t>V stĺpci „R“ zadáme typ oddelenia „LOZKO“</a:t>
            </a:r>
          </a:p>
          <a:p>
            <a:pPr lvl="1"/>
            <a:r>
              <a:rPr lang="sk-SK" dirty="0"/>
              <a:t>Následne potiahneme vzorce zo žltého riadku pre všetky zvyšné oranžové stĺpce a pre všetky riadky kde vykonávame </a:t>
            </a:r>
            <a:r>
              <a:rPr lang="sk-SK" dirty="0" err="1"/>
              <a:t>realokáciu</a:t>
            </a:r>
            <a:endParaRPr lang="sk-SK" dirty="0"/>
          </a:p>
          <a:p>
            <a:pPr lvl="1"/>
            <a:endParaRPr lang="sk-S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5DB13E-AD8A-7C1D-D375-B3F9838A4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7266" y="1534087"/>
            <a:ext cx="1238250" cy="2190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5A1ACF5-C0B9-9B61-633F-3AB6305E7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467" y="2576609"/>
            <a:ext cx="5048049" cy="15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592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err="1"/>
              <a:t>Realokácia</a:t>
            </a:r>
            <a:r>
              <a:rPr lang="sk-SK" sz="1800"/>
              <a:t> pre </a:t>
            </a:r>
            <a:r>
              <a:rPr lang="en-US" sz="1800"/>
              <a:t>l</a:t>
            </a:r>
            <a:r>
              <a:rPr lang="sk-SK" sz="1800" err="1"/>
              <a:t>ôžkové</a:t>
            </a:r>
            <a:r>
              <a:rPr lang="sk-SK" sz="1800"/>
              <a:t> oddelenie (SNS1)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780727"/>
            <a:ext cx="5642021" cy="4120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Príklad pre oddelenie Traumatológie</a:t>
            </a:r>
          </a:p>
          <a:p>
            <a:pPr lvl="1"/>
            <a:r>
              <a:rPr lang="sk-SK" dirty="0"/>
              <a:t>na lôžkovom oddelení traumatológie je vedených 15 úväzkov lekárov</a:t>
            </a:r>
          </a:p>
          <a:p>
            <a:pPr lvl="2"/>
            <a:r>
              <a:rPr lang="sk-SK" dirty="0"/>
              <a:t>NS_SND: 1-013-01_1</a:t>
            </a:r>
          </a:p>
          <a:p>
            <a:pPr marL="685800" lvl="2" indent="0">
              <a:buNone/>
            </a:pPr>
            <a:endParaRPr lang="sk-SK" dirty="0"/>
          </a:p>
          <a:p>
            <a:pPr lvl="1"/>
            <a:r>
              <a:rPr lang="sk-SK" dirty="0"/>
              <a:t>Na základe internej analýzy sme „zistili“ že dva úväzky odtiaľ v skutočnosti patria na oddelenie chirurgie </a:t>
            </a:r>
          </a:p>
          <a:p>
            <a:pPr lvl="2"/>
            <a:r>
              <a:rPr lang="sk-SK" dirty="0"/>
              <a:t>NS_SND: 1-013-01_1</a:t>
            </a:r>
          </a:p>
          <a:p>
            <a:pPr lvl="1"/>
            <a:r>
              <a:rPr lang="sk-SK" dirty="0"/>
              <a:t>Zadáme teda počet úväzkov, cieľové </a:t>
            </a:r>
            <a:r>
              <a:rPr lang="sk-SK" dirty="0" err="1"/>
              <a:t>nákl</a:t>
            </a:r>
            <a:r>
              <a:rPr lang="sk-SK" dirty="0"/>
              <a:t>. Stredisko, typ pracoviska </a:t>
            </a:r>
          </a:p>
          <a:p>
            <a:pPr lvl="1"/>
            <a:r>
              <a:rPr lang="sk-SK" dirty="0"/>
              <a:t>Potiahneme zvyšné vzorce v oranžových stĺpcoch</a:t>
            </a:r>
          </a:p>
          <a:p>
            <a:pPr lvl="1"/>
            <a:r>
              <a:rPr lang="sk-SK" dirty="0"/>
              <a:t>Následne skontrolujeme, či vypočítané čísla dávajú zmysel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5CC022E-BD03-AACC-676B-A8BE27C4A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875" y="2947440"/>
            <a:ext cx="1514475" cy="762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DB15928-1122-BF6A-F38C-6AF5247ED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8323" y="2947440"/>
            <a:ext cx="990600" cy="7524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4F0059A-B1F5-6880-7FFC-C3235AB803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5772" y="1433201"/>
            <a:ext cx="5642021" cy="68890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C49C50D-5918-B539-D54C-CD31A344BF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11336" y="2942677"/>
            <a:ext cx="457200" cy="762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30A936F-EBE3-7250-7AA6-15AD91CF98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3362" y="4387217"/>
            <a:ext cx="7113914" cy="29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22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1800"/>
              <a:t>Obsah prezentácie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5E3400-5FB4-207B-4D15-DEF7240606C9}"/>
              </a:ext>
            </a:extLst>
          </p:cNvPr>
          <p:cNvSpPr txBox="1">
            <a:spLocks/>
          </p:cNvSpPr>
          <p:nvPr/>
        </p:nvSpPr>
        <p:spPr>
          <a:xfrm>
            <a:off x="692218" y="920242"/>
            <a:ext cx="7990804" cy="4047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endParaRPr lang="en-US" sz="2800"/>
          </a:p>
          <a:p>
            <a:pPr>
              <a:lnSpc>
                <a:spcPct val="100000"/>
              </a:lnSpc>
              <a:spcAft>
                <a:spcPts val="800"/>
              </a:spcAft>
            </a:pPr>
            <a:endParaRPr lang="en-US" sz="2800"/>
          </a:p>
          <a:p>
            <a:pPr>
              <a:lnSpc>
                <a:spcPct val="100000"/>
              </a:lnSpc>
              <a:spcAft>
                <a:spcPts val="800"/>
              </a:spcAft>
            </a:pPr>
            <a:endParaRPr lang="sk-SK" sz="280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4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2E0EF-699D-E547-18C4-4FA486E1F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20241"/>
            <a:ext cx="7823132" cy="3770755"/>
          </a:xfrm>
        </p:spPr>
        <p:txBody>
          <a:bodyPr>
            <a:normAutofit/>
          </a:bodyPr>
          <a:lstStyle/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2000" dirty="0">
                <a:latin typeface="Calibri" panose="020F0502020204030204" pitchFamily="34" charset="0"/>
              </a:rPr>
              <a:t>Úvod</a:t>
            </a:r>
          </a:p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2000" dirty="0">
                <a:latin typeface="Calibri" panose="020F0502020204030204" pitchFamily="34" charset="0"/>
              </a:rPr>
              <a:t>Vstupné dáta pred začiatkom alokácie</a:t>
            </a:r>
          </a:p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Alokácie nákladov a úväzkov medzi jednotlivými nákladovými strediskami</a:t>
            </a:r>
          </a:p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</a:rPr>
              <a:t>Kontrola výpočtov a finalizácia realokácií</a:t>
            </a:r>
          </a:p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k-SK" sz="2000" dirty="0">
              <a:latin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k-SK" sz="2000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k-SK" sz="17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62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/>
              <a:t>Špecifiká </a:t>
            </a:r>
            <a:r>
              <a:rPr lang="sk-SK" sz="1800" err="1"/>
              <a:t>realokácie</a:t>
            </a:r>
            <a:r>
              <a:rPr lang="sk-SK" sz="1800"/>
              <a:t> pre jednotlivé typy pracovísk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834517"/>
            <a:ext cx="7823132" cy="2537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/>
              <a:t>Horeuvedený postup použijeme pri všetkých alokačných hárkoch</a:t>
            </a:r>
          </a:p>
          <a:p>
            <a:r>
              <a:rPr lang="sk-SK"/>
              <a:t>Každý hárok resp. typ pracoviska má však svoje špecifiká (rozpísané nižšie)</a:t>
            </a:r>
          </a:p>
        </p:txBody>
      </p:sp>
    </p:spTree>
    <p:extLst>
      <p:ext uri="{BB962C8B-B14F-4D97-AF65-F5344CB8AC3E}">
        <p14:creationId xmlns:p14="http://schemas.microsoft.com/office/powerpoint/2010/main" val="3547093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/>
              <a:t>Špecifiká </a:t>
            </a:r>
            <a:r>
              <a:rPr lang="sk-SK" sz="1800" err="1"/>
              <a:t>realokácie</a:t>
            </a:r>
            <a:r>
              <a:rPr lang="sk-SK" sz="1800"/>
              <a:t> pre jednotlivé typy pracovísk - JIS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399"/>
            <a:ext cx="7823132" cy="399377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alokova</a:t>
            </a:r>
            <a:r>
              <a:rPr lang="sk-SK" dirty="0"/>
              <a:t>ť</a:t>
            </a:r>
            <a:r>
              <a:rPr lang="en-US" dirty="0"/>
              <a:t> </a:t>
            </a:r>
            <a:r>
              <a:rPr lang="en-US" dirty="0" err="1"/>
              <a:t>iba</a:t>
            </a:r>
            <a:r>
              <a:rPr lang="en-US" dirty="0"/>
              <a:t> z </a:t>
            </a:r>
            <a:r>
              <a:rPr lang="en-US" dirty="0" err="1"/>
              <a:t>tak</a:t>
            </a:r>
            <a:r>
              <a:rPr lang="sk-SK" dirty="0"/>
              <a:t>ý</a:t>
            </a:r>
            <a:r>
              <a:rPr lang="en-US" dirty="0" err="1"/>
              <a:t>ch</a:t>
            </a:r>
            <a:r>
              <a:rPr lang="en-US" dirty="0"/>
              <a:t> </a:t>
            </a:r>
            <a:r>
              <a:rPr lang="sk-SK" dirty="0"/>
              <a:t>lôžkových </a:t>
            </a:r>
            <a:r>
              <a:rPr lang="en-US" dirty="0"/>
              <a:t>NS</a:t>
            </a:r>
            <a:r>
              <a:rPr lang="sk-SK" dirty="0"/>
              <a:t>,</a:t>
            </a:r>
            <a:r>
              <a:rPr lang="en-US" dirty="0"/>
              <a:t> </a:t>
            </a:r>
            <a:r>
              <a:rPr lang="en-US" dirty="0" err="1"/>
              <a:t>ktor</a:t>
            </a:r>
            <a:r>
              <a:rPr lang="sk-SK" dirty="0"/>
              <a:t>é</a:t>
            </a:r>
            <a:r>
              <a:rPr lang="en-US" dirty="0"/>
              <a:t> s</a:t>
            </a:r>
            <a:r>
              <a:rPr lang="sk-SK" dirty="0"/>
              <a:t>ú</a:t>
            </a:r>
            <a:r>
              <a:rPr lang="en-US" dirty="0"/>
              <a:t> </a:t>
            </a:r>
            <a:r>
              <a:rPr lang="en-US" dirty="0" err="1"/>
              <a:t>dvoji</a:t>
            </a:r>
            <a:r>
              <a:rPr lang="sk-SK" dirty="0"/>
              <a:t>č</a:t>
            </a:r>
            <a:r>
              <a:rPr lang="en-US" dirty="0" err="1"/>
              <a:t>kou</a:t>
            </a:r>
            <a:endParaRPr lang="sk-SK" dirty="0"/>
          </a:p>
          <a:p>
            <a:pPr lvl="1"/>
            <a:r>
              <a:rPr lang="en-US" dirty="0"/>
              <a:t> </a:t>
            </a:r>
            <a:r>
              <a:rPr lang="en-US" dirty="0" err="1"/>
              <a:t>napr</a:t>
            </a:r>
            <a:r>
              <a:rPr lang="sk-SK" dirty="0"/>
              <a:t>.</a:t>
            </a:r>
            <a:r>
              <a:rPr lang="en-US" dirty="0"/>
              <a:t> </a:t>
            </a:r>
            <a:r>
              <a:rPr lang="sk-SK" dirty="0"/>
              <a:t>traumatologická </a:t>
            </a:r>
            <a:r>
              <a:rPr lang="en-US" dirty="0"/>
              <a:t>JIS </a:t>
            </a:r>
            <a:r>
              <a:rPr lang="en-US" dirty="0" err="1"/>
              <a:t>porovnate</a:t>
            </a:r>
            <a:r>
              <a:rPr lang="sk-SK" dirty="0"/>
              <a:t>ľ</a:t>
            </a:r>
            <a:r>
              <a:rPr lang="en-US" dirty="0"/>
              <a:t>n</a:t>
            </a:r>
            <a:r>
              <a:rPr lang="sk-SK" dirty="0"/>
              <a:t>á</a:t>
            </a:r>
            <a:r>
              <a:rPr lang="en-US" dirty="0"/>
              <a:t> </a:t>
            </a:r>
            <a:r>
              <a:rPr lang="en-US" dirty="0" err="1"/>
              <a:t>len</a:t>
            </a:r>
            <a:r>
              <a:rPr lang="en-US" dirty="0"/>
              <a:t> s </a:t>
            </a:r>
            <a:r>
              <a:rPr lang="sk-SK" dirty="0"/>
              <a:t>traumatologickým</a:t>
            </a:r>
            <a:r>
              <a:rPr lang="en-US" dirty="0"/>
              <a:t> </a:t>
            </a:r>
            <a:r>
              <a:rPr lang="en-US" dirty="0" err="1"/>
              <a:t>oddelen</a:t>
            </a:r>
            <a:r>
              <a:rPr lang="sk-SK" dirty="0"/>
              <a:t>í</a:t>
            </a:r>
            <a:r>
              <a:rPr lang="en-US" dirty="0"/>
              <a:t>m</a:t>
            </a:r>
            <a:r>
              <a:rPr lang="sk-SK" dirty="0"/>
              <a:t> na SNS1</a:t>
            </a:r>
          </a:p>
          <a:p>
            <a:r>
              <a:rPr lang="sk-SK" dirty="0"/>
              <a:t>V hárku JIS sa úväzky počítajú automaticky na základe počtu výkonových ukazovateľov pre lôžko a JIS konkrétneho oddelenia (napr. traumatológie)</a:t>
            </a:r>
          </a:p>
          <a:p>
            <a:pPr lvl="1"/>
            <a:r>
              <a:rPr lang="sk-SK" dirty="0"/>
              <a:t>Najprv sa v stĺpci „G“ spočíta počet evidovaných dní na JIS(2400 hodín = 100 dní) konkrétneho oddelenia (v tomto prípade traumatológie)</a:t>
            </a:r>
          </a:p>
          <a:p>
            <a:pPr lvl="1"/>
            <a:r>
              <a:rPr lang="sk-SK" dirty="0"/>
              <a:t>JIS teda predstavuje 16</a:t>
            </a:r>
            <a:r>
              <a:rPr lang="en-US" dirty="0"/>
              <a:t>%</a:t>
            </a:r>
            <a:r>
              <a:rPr lang="sk-SK" dirty="0"/>
              <a:t> odležaných dní (stĺpec „I“)</a:t>
            </a:r>
          </a:p>
          <a:p>
            <a:r>
              <a:rPr lang="sk-SK" dirty="0"/>
              <a:t>Tým pádom by sme na JIS potrebovali alokovať 16</a:t>
            </a:r>
            <a:r>
              <a:rPr lang="en-US" dirty="0"/>
              <a:t>%</a:t>
            </a:r>
            <a:r>
              <a:rPr lang="sk-SK" dirty="0"/>
              <a:t> z celkového počtu úväzkov (evidujeme 15 úväzkov na lôžkovom oddelení a 0 úväzkov na </a:t>
            </a:r>
            <a:r>
              <a:rPr lang="sk-SK" dirty="0" err="1"/>
              <a:t>traum</a:t>
            </a:r>
            <a:r>
              <a:rPr lang="sk-SK" dirty="0"/>
              <a:t>. JIS)</a:t>
            </a:r>
          </a:p>
          <a:p>
            <a:r>
              <a:rPr lang="sk-SK" dirty="0"/>
              <a:t>Ak však vieme, že z traumatológie potrebujeme alokovať 2 úväzky na chirurgiu (viď slide 18-19), treba zohľadniť že alokujeme 16</a:t>
            </a:r>
            <a:r>
              <a:rPr lang="en-US" dirty="0"/>
              <a:t>% z 13</a:t>
            </a:r>
            <a:r>
              <a:rPr lang="sk-SK" dirty="0" err="1"/>
              <a:t>tich</a:t>
            </a:r>
            <a:r>
              <a:rPr lang="en-US" dirty="0"/>
              <a:t> </a:t>
            </a:r>
            <a:r>
              <a:rPr lang="sk-SK" dirty="0" err="1"/>
              <a:t>úvä</a:t>
            </a:r>
            <a:r>
              <a:rPr lang="en-US" dirty="0" err="1"/>
              <a:t>zkov</a:t>
            </a:r>
            <a:endParaRPr lang="sk-SK" dirty="0"/>
          </a:p>
          <a:p>
            <a:r>
              <a:rPr lang="sk-SK" dirty="0"/>
              <a:t>Preto </a:t>
            </a:r>
            <a:r>
              <a:rPr lang="sk-SK" b="1" dirty="0"/>
              <a:t>odporúčame</a:t>
            </a:r>
            <a:r>
              <a:rPr lang="sk-SK" dirty="0"/>
              <a:t> </a:t>
            </a:r>
            <a:r>
              <a:rPr lang="sk-SK" b="1" dirty="0"/>
              <a:t>alokovať úväzky na JIS ako posledné </a:t>
            </a:r>
            <a:r>
              <a:rPr lang="sk-SK" dirty="0"/>
              <a:t>keď už vieme aký je výsledný počet úväzkov na lôžkových oddeleniach </a:t>
            </a:r>
          </a:p>
          <a:p>
            <a:pPr lvl="1"/>
            <a:r>
              <a:rPr lang="sk-SK" dirty="0"/>
              <a:t>Napr. aj s pomocou hárku „</a:t>
            </a:r>
            <a:r>
              <a:rPr lang="sk-SK" dirty="0" err="1"/>
              <a:t>realokácia</a:t>
            </a:r>
            <a:r>
              <a:rPr lang="sk-SK" dirty="0"/>
              <a:t> - kontrola“ (treba zadať kód NS)</a:t>
            </a:r>
          </a:p>
          <a:p>
            <a:pPr lvl="1"/>
            <a:r>
              <a:rPr lang="sk-SK" dirty="0"/>
              <a:t>Pri manuálnom určení počtu alokovaných úväzkov je treba nahradiť v stĺpci „J“ funkciu </a:t>
            </a:r>
            <a:r>
              <a:rPr lang="pt-BR" dirty="0"/>
              <a:t>VLOOKUP(</a:t>
            </a:r>
            <a:r>
              <a:rPr lang="pt-BR" dirty="0">
                <a:highlight>
                  <a:srgbClr val="FFFF00"/>
                </a:highlight>
              </a:rPr>
              <a:t>N</a:t>
            </a:r>
            <a:r>
              <a:rPr lang="sk-SK" dirty="0"/>
              <a:t>2</a:t>
            </a:r>
            <a:r>
              <a:rPr lang="pt-BR" dirty="0"/>
              <a:t>,Obraty_Vstup!F:H,3,0</a:t>
            </a:r>
            <a:r>
              <a:rPr lang="sk-SK" dirty="0"/>
              <a:t>) konkrétnou číselnou hodnotou</a:t>
            </a:r>
          </a:p>
        </p:txBody>
      </p:sp>
    </p:spTree>
    <p:extLst>
      <p:ext uri="{BB962C8B-B14F-4D97-AF65-F5344CB8AC3E}">
        <p14:creationId xmlns:p14="http://schemas.microsoft.com/office/powerpoint/2010/main" val="3598936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dirty="0"/>
              <a:t>Špecifiká </a:t>
            </a:r>
            <a:r>
              <a:rPr lang="sk-SK" sz="1800" dirty="0" err="1"/>
              <a:t>realokácie</a:t>
            </a:r>
            <a:r>
              <a:rPr lang="sk-SK" sz="1800" dirty="0"/>
              <a:t> pre jednotlivé typy pracovísk – viac odborností na 1 NS</a:t>
            </a:r>
            <a:endParaRPr lang="en-GB" sz="1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123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Platí najmä pre hárky: </a:t>
            </a:r>
          </a:p>
          <a:p>
            <a:pPr lvl="1"/>
            <a:r>
              <a:rPr lang="sk-SK" sz="1800" dirty="0"/>
              <a:t>OP_ANEST</a:t>
            </a:r>
          </a:p>
          <a:p>
            <a:pPr lvl="1"/>
            <a:r>
              <a:rPr lang="sk-SK" dirty="0"/>
              <a:t>JZS</a:t>
            </a:r>
          </a:p>
          <a:p>
            <a:r>
              <a:rPr lang="sk-SK" dirty="0"/>
              <a:t>Napr. na NS COS operujú lekári oddelenia chirurgie a oddelenia traumatológie </a:t>
            </a:r>
          </a:p>
          <a:p>
            <a:pPr lvl="1"/>
            <a:r>
              <a:rPr lang="sk-SK" dirty="0"/>
              <a:t>Vzorec vypočíta že na NS evidujeme 1 úväzok</a:t>
            </a:r>
          </a:p>
          <a:p>
            <a:pPr lvl="1"/>
            <a:r>
              <a:rPr lang="sk-SK" dirty="0"/>
              <a:t>je potrebné zistiť z ktorých oddelení úväzky na COS pochádzajú</a:t>
            </a:r>
          </a:p>
          <a:p>
            <a:pPr lvl="1"/>
            <a:r>
              <a:rPr lang="sk-SK" dirty="0"/>
              <a:t>Zistili sme že sa jedná o 0,75 úväzku traumatológa a 0,25 úväzku lekára chirurgie</a:t>
            </a:r>
          </a:p>
          <a:p>
            <a:pPr lvl="1"/>
            <a:r>
              <a:rPr lang="sk-SK" dirty="0"/>
              <a:t>Preto v tomto prípade v alokačnom hárku manuálne zadáme hodnoty za jednotlivé oddelenia odkiaľ budeme </a:t>
            </a:r>
            <a:r>
              <a:rPr lang="sk-SK" dirty="0" err="1"/>
              <a:t>realokovať</a:t>
            </a:r>
            <a:endParaRPr lang="sk-SK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AF53608-65A6-CA39-0E64-816114E301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380" y="2073585"/>
            <a:ext cx="5364620" cy="316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830825-D004-28EB-F55F-5E4E4AAEB0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2123" y="4037480"/>
            <a:ext cx="472440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400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dirty="0"/>
              <a:t>Špecifiká </a:t>
            </a:r>
            <a:r>
              <a:rPr lang="sk-SK" sz="1800" dirty="0" err="1"/>
              <a:t>realokácie</a:t>
            </a:r>
            <a:r>
              <a:rPr lang="sk-SK" sz="1800" dirty="0"/>
              <a:t> pre jednotlivé typy pracovísk – viac odborností na 1 NS</a:t>
            </a:r>
            <a:endParaRPr lang="en-GB" sz="1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58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na jedno nákladové stredisko teda bude treba alokovať z viacerých cieľových nákladových stredísk</a:t>
            </a:r>
          </a:p>
          <a:p>
            <a:r>
              <a:rPr lang="sk-SK" b="1" dirty="0"/>
              <a:t>Pre jedno pôvodné NS môžu existovať aj dve a viac cieľových NS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Dôvod: pre jedno NS COS môžu existovať operačné protokoly viacerých oddelení, na základe ktorých potrebujeme na COS alokovať iné počty úväzkov z daných cieľových oddelení</a:t>
            </a:r>
          </a:p>
          <a:p>
            <a:endParaRPr lang="sk-S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CBD049-30CA-500E-01DA-A9C9D64A7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652" y="2291323"/>
            <a:ext cx="5753100" cy="6000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DC07785-4D59-361E-25D2-7D2D2B6CFC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7043" y="2296085"/>
            <a:ext cx="1695450" cy="5905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A02E275-3A2C-46DB-3EA5-AE987C8D35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0808" y="4133847"/>
            <a:ext cx="6217839" cy="5810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CAACB9-A594-3980-2B11-FE962AE2EA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127123"/>
            <a:ext cx="1028700" cy="5619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FDE7CDA-E54E-CC01-F656-CE0EE78217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9671" y="4127123"/>
            <a:ext cx="16954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8755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 fontScale="90000"/>
          </a:bodyPr>
          <a:lstStyle/>
          <a:p>
            <a:r>
              <a:rPr lang="sk-SK" sz="1800"/>
              <a:t>Špecifiká </a:t>
            </a:r>
            <a:r>
              <a:rPr lang="sk-SK" sz="1800" err="1"/>
              <a:t>realokácie</a:t>
            </a:r>
            <a:r>
              <a:rPr lang="sk-SK" sz="1800"/>
              <a:t> pre jednotlivé typy pracovísk – </a:t>
            </a:r>
            <a:r>
              <a:rPr lang="sk-SK" sz="1800" err="1"/>
              <a:t>op</a:t>
            </a:r>
            <a:r>
              <a:rPr lang="sk-SK" sz="1800"/>
              <a:t>. čas vrátane prípravného času (min)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58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5DDAD-55B7-5C20-8205-A179CA7570B5}"/>
              </a:ext>
            </a:extLst>
          </p:cNvPr>
          <p:cNvSpPr txBox="1">
            <a:spLocks/>
          </p:cNvSpPr>
          <p:nvPr/>
        </p:nvSpPr>
        <p:spPr>
          <a:xfrm>
            <a:off x="699361" y="1096735"/>
            <a:ext cx="7823132" cy="3664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Platí pre hárky:</a:t>
            </a:r>
          </a:p>
          <a:p>
            <a:pPr lvl="1"/>
            <a:r>
              <a:rPr lang="sk-SK" dirty="0"/>
              <a:t>„</a:t>
            </a:r>
            <a:r>
              <a:rPr lang="sk-SK" dirty="0" err="1"/>
              <a:t>OP_Anest</a:t>
            </a:r>
            <a:r>
              <a:rPr lang="sk-SK" dirty="0"/>
              <a:t>“</a:t>
            </a:r>
          </a:p>
          <a:p>
            <a:pPr lvl="1"/>
            <a:r>
              <a:rPr lang="sk-SK" dirty="0"/>
              <a:t>„JZS“</a:t>
            </a:r>
          </a:p>
          <a:p>
            <a:r>
              <a:rPr lang="sk-SK" dirty="0"/>
              <a:t>V stĺpci „G“ je potrebné zadať koľko minút bolo na danom pracovisku </a:t>
            </a:r>
            <a:r>
              <a:rPr lang="sk-SK" dirty="0" err="1"/>
              <a:t>odoperovaných</a:t>
            </a:r>
            <a:r>
              <a:rPr lang="sk-SK" dirty="0"/>
              <a:t> </a:t>
            </a:r>
          </a:p>
          <a:p>
            <a:pPr lvl="1"/>
            <a:r>
              <a:rPr lang="sk-SK" dirty="0"/>
              <a:t>Zdroj dát: operačné resp. </a:t>
            </a:r>
            <a:r>
              <a:rPr lang="sk-SK" dirty="0" err="1"/>
              <a:t>anesteziologické</a:t>
            </a:r>
            <a:r>
              <a:rPr lang="sk-SK" dirty="0"/>
              <a:t> protokoly</a:t>
            </a:r>
            <a:endParaRPr lang="en-US" dirty="0"/>
          </a:p>
          <a:p>
            <a:r>
              <a:rPr lang="sk-SK" dirty="0"/>
              <a:t>Treba vychádzať z výkonových ukazovateľov podľa kalk. Príručky</a:t>
            </a:r>
          </a:p>
          <a:p>
            <a:pPr lvl="1"/>
            <a:r>
              <a:rPr lang="sk-SK" dirty="0"/>
              <a:t>Rez-šitie s faktorom súčinnosti a </a:t>
            </a:r>
            <a:r>
              <a:rPr lang="sk-SK" dirty="0" err="1"/>
              <a:t>prípravnym</a:t>
            </a:r>
            <a:r>
              <a:rPr lang="sk-SK" dirty="0"/>
              <a:t> časom v minútach pre SNS3</a:t>
            </a:r>
          </a:p>
          <a:p>
            <a:pPr lvl="1"/>
            <a:r>
              <a:rPr lang="sk-SK" dirty="0"/>
              <a:t>Doba trvania anestézie + prípravný čas (</a:t>
            </a:r>
            <a:r>
              <a:rPr lang="en-US" dirty="0"/>
              <a:t>+</a:t>
            </a:r>
            <a:r>
              <a:rPr lang="sk-SK" dirty="0"/>
              <a:t> faktor súčinnosti ak relevantné) v minútach pre SNS4</a:t>
            </a:r>
          </a:p>
        </p:txBody>
      </p:sp>
    </p:spTree>
    <p:extLst>
      <p:ext uri="{BB962C8B-B14F-4D97-AF65-F5344CB8AC3E}">
        <p14:creationId xmlns:p14="http://schemas.microsoft.com/office/powerpoint/2010/main" val="28391331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/>
              <a:t>Špecifiká </a:t>
            </a:r>
            <a:r>
              <a:rPr lang="sk-SK" sz="1800" err="1"/>
              <a:t>realokácie</a:t>
            </a:r>
            <a:r>
              <a:rPr lang="sk-SK" sz="1800"/>
              <a:t> pre jednotlivé typy pracovísk – Fond pracovného času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58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5DDAD-55B7-5C20-8205-A179CA7570B5}"/>
              </a:ext>
            </a:extLst>
          </p:cNvPr>
          <p:cNvSpPr txBox="1">
            <a:spLocks/>
          </p:cNvSpPr>
          <p:nvPr/>
        </p:nvSpPr>
        <p:spPr>
          <a:xfrm>
            <a:off x="699361" y="1096735"/>
            <a:ext cx="7823132" cy="3085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Platí pre hárky: </a:t>
            </a:r>
          </a:p>
          <a:p>
            <a:pPr lvl="1"/>
            <a:r>
              <a:rPr lang="sk-SK" dirty="0"/>
              <a:t>„</a:t>
            </a:r>
            <a:r>
              <a:rPr lang="sk-SK" dirty="0" err="1"/>
              <a:t>OP_Anest</a:t>
            </a:r>
            <a:r>
              <a:rPr lang="sk-SK" dirty="0"/>
              <a:t>“ </a:t>
            </a:r>
          </a:p>
          <a:p>
            <a:pPr lvl="1"/>
            <a:r>
              <a:rPr lang="sk-SK" dirty="0"/>
              <a:t>„JZS“</a:t>
            </a:r>
          </a:p>
          <a:p>
            <a:pPr lvl="1"/>
            <a:r>
              <a:rPr lang="sk-SK" dirty="0"/>
              <a:t>„</a:t>
            </a:r>
            <a:r>
              <a:rPr lang="sk-SK" dirty="0" err="1"/>
              <a:t>Porodna_sala</a:t>
            </a:r>
            <a:r>
              <a:rPr lang="sk-SK" dirty="0"/>
              <a:t>“</a:t>
            </a:r>
          </a:p>
          <a:p>
            <a:pPr lvl="1"/>
            <a:r>
              <a:rPr lang="sk-SK" dirty="0"/>
              <a:t>„Ambulancia“</a:t>
            </a:r>
          </a:p>
          <a:p>
            <a:r>
              <a:rPr lang="sk-SK" dirty="0"/>
              <a:t>V stĺpci „H“ je potrebné zadať hodnotu ročného fondu pracovného času, špecifickú pre danú nemocnicu</a:t>
            </a:r>
          </a:p>
          <a:p>
            <a:pPr lvl="1"/>
            <a:r>
              <a:rPr lang="sk-SK" dirty="0"/>
              <a:t>Pre Ambulancie v hodinách</a:t>
            </a:r>
          </a:p>
          <a:p>
            <a:pPr lvl="1"/>
            <a:r>
              <a:rPr lang="sk-SK" dirty="0"/>
              <a:t>Pre ostatné hárky („</a:t>
            </a:r>
            <a:r>
              <a:rPr lang="sk-SK" dirty="0" err="1"/>
              <a:t>OP_Anest</a:t>
            </a:r>
            <a:r>
              <a:rPr lang="sk-SK" dirty="0"/>
              <a:t>“, „JZS“, „</a:t>
            </a:r>
            <a:r>
              <a:rPr lang="sk-SK" dirty="0" err="1"/>
              <a:t>Porodna_sala</a:t>
            </a:r>
            <a:r>
              <a:rPr lang="sk-SK" dirty="0"/>
              <a:t>“) v minútach</a:t>
            </a:r>
          </a:p>
        </p:txBody>
      </p:sp>
    </p:spTree>
    <p:extLst>
      <p:ext uri="{BB962C8B-B14F-4D97-AF65-F5344CB8AC3E}">
        <p14:creationId xmlns:p14="http://schemas.microsoft.com/office/powerpoint/2010/main" val="3792419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 fontScale="90000"/>
          </a:bodyPr>
          <a:lstStyle/>
          <a:p>
            <a:r>
              <a:rPr lang="sk-SK" sz="1800"/>
              <a:t>Špecifiká </a:t>
            </a:r>
            <a:r>
              <a:rPr lang="sk-SK" sz="1800" err="1"/>
              <a:t>realokácie</a:t>
            </a:r>
            <a:r>
              <a:rPr lang="sk-SK" sz="1800"/>
              <a:t> pre typy pracovísk – Počet pôrodov krát </a:t>
            </a:r>
            <a:r>
              <a:rPr lang="sk-SK" sz="1800" err="1"/>
              <a:t>kval</a:t>
            </a:r>
            <a:r>
              <a:rPr lang="sk-SK" sz="1800"/>
              <a:t>. Priem. čas (min.)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58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5DDAD-55B7-5C20-8205-A179CA7570B5}"/>
              </a:ext>
            </a:extLst>
          </p:cNvPr>
          <p:cNvSpPr txBox="1">
            <a:spLocks/>
          </p:cNvSpPr>
          <p:nvPr/>
        </p:nvSpPr>
        <p:spPr>
          <a:xfrm>
            <a:off x="699361" y="1096735"/>
            <a:ext cx="7823132" cy="3132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Platí pre hárok:</a:t>
            </a:r>
          </a:p>
          <a:p>
            <a:pPr lvl="1"/>
            <a:r>
              <a:rPr lang="sk-SK" dirty="0"/>
              <a:t>„</a:t>
            </a:r>
            <a:r>
              <a:rPr lang="sk-SK" dirty="0" err="1"/>
              <a:t>Porodna_sala</a:t>
            </a:r>
            <a:r>
              <a:rPr lang="sk-SK" dirty="0"/>
              <a:t>“</a:t>
            </a:r>
          </a:p>
          <a:p>
            <a:r>
              <a:rPr lang="sk-SK" dirty="0"/>
              <a:t>V stĺpci „G“ je potrebné zadať „počet pôrodov krát kvalifikovaný priemerný čas (v minútach)“ ako súčin:</a:t>
            </a:r>
          </a:p>
          <a:p>
            <a:pPr lvl="1"/>
            <a:r>
              <a:rPr lang="sk-SK" dirty="0"/>
              <a:t>Celkového počtu pôrodov</a:t>
            </a:r>
          </a:p>
          <a:p>
            <a:pPr lvl="1"/>
            <a:r>
              <a:rPr lang="sk-SK" dirty="0"/>
              <a:t>Odhadu priemerného času ktorý strávi personál pri jednom pôrode</a:t>
            </a:r>
          </a:p>
          <a:p>
            <a:pPr lvl="2"/>
            <a:r>
              <a:rPr lang="sk-SK" dirty="0"/>
              <a:t>Odhady časov sa rôznia pre jednotlivé SND1, SND2, SND</a:t>
            </a:r>
            <a:r>
              <a:rPr lang="en-US" dirty="0"/>
              <a:t>3</a:t>
            </a:r>
            <a:r>
              <a:rPr lang="sk-SK" dirty="0"/>
              <a:t>. Alokácia úväzkov v tomto prípade relevantná najmä pre SND1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340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dirty="0"/>
              <a:t>Špecifiká </a:t>
            </a:r>
            <a:r>
              <a:rPr lang="sk-SK" sz="1800" dirty="0" err="1"/>
              <a:t>realokácie</a:t>
            </a:r>
            <a:r>
              <a:rPr lang="sk-SK" sz="1800" dirty="0"/>
              <a:t> pre jednotlivé typy pracovísk – hárok </a:t>
            </a:r>
            <a:r>
              <a:rPr lang="sk-SK" sz="1800" dirty="0" err="1"/>
              <a:t>SVLZ_body</a:t>
            </a:r>
            <a:endParaRPr lang="en-GB" sz="1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58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5DDAD-55B7-5C20-8205-A179CA7570B5}"/>
              </a:ext>
            </a:extLst>
          </p:cNvPr>
          <p:cNvSpPr txBox="1">
            <a:spLocks/>
          </p:cNvSpPr>
          <p:nvPr/>
        </p:nvSpPr>
        <p:spPr>
          <a:xfrm>
            <a:off x="707707" y="847164"/>
            <a:ext cx="8242933" cy="25056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dirty="0"/>
              <a:t>Platí pre hárky:</a:t>
            </a:r>
          </a:p>
          <a:p>
            <a:pPr lvl="1"/>
            <a:r>
              <a:rPr lang="sk-SK" sz="1600" dirty="0"/>
              <a:t>„</a:t>
            </a:r>
            <a:r>
              <a:rPr lang="sk-SK" sz="1600" dirty="0" err="1"/>
              <a:t>SVLZ_body</a:t>
            </a:r>
            <a:r>
              <a:rPr lang="sk-SK" sz="1600" dirty="0"/>
              <a:t>“ najmä pre odbornosť 023 rádiológia</a:t>
            </a:r>
          </a:p>
          <a:p>
            <a:r>
              <a:rPr lang="sk-SK" sz="1800" dirty="0"/>
              <a:t>Najprv treba mať hotovú alokáciu úväzkov v hárku „SVLZ“ a až následne v hárku „</a:t>
            </a:r>
            <a:r>
              <a:rPr lang="sk-SK" sz="1800" dirty="0" err="1"/>
              <a:t>SVLZ_body</a:t>
            </a:r>
            <a:r>
              <a:rPr lang="sk-SK" sz="1800" dirty="0"/>
              <a:t> “ aktualizovať 4 kontingenčné tabuľky a podľa počtu bodov rozrátavať </a:t>
            </a:r>
          </a:p>
          <a:p>
            <a:r>
              <a:rPr lang="sk-SK" sz="1800" dirty="0"/>
              <a:t>Netreba zadávať žiadne vstupné údaje</a:t>
            </a:r>
          </a:p>
          <a:p>
            <a:r>
              <a:rPr lang="sk-SK" sz="1800" dirty="0"/>
              <a:t>Treba si len dať pozor pri naťahovaní vzorcov, ktoré treba prispôsobiť počtu riadkov v kontingenčnej tabuľke</a:t>
            </a:r>
          </a:p>
          <a:p>
            <a:pPr lvl="1"/>
            <a:r>
              <a:rPr lang="sk-SK" sz="1500" dirty="0"/>
              <a:t>Taktiež v stĺpci „G“ je treba si dať pozor aby ste nepremazali vzorec ktorý sčítava počet bodov (zvýraznené žltou)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B99218-65C0-ECF4-F8DD-591FE25152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14" y="3352804"/>
            <a:ext cx="9144000" cy="142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1292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/>
              <a:t>Špecifiká </a:t>
            </a:r>
            <a:r>
              <a:rPr lang="sk-SK" sz="1800" err="1"/>
              <a:t>realokácie</a:t>
            </a:r>
            <a:r>
              <a:rPr lang="sk-SK" sz="1800"/>
              <a:t> pre jednotlivé typy pracovísk – Ambulantné hodiny</a:t>
            </a:r>
            <a:endParaRPr lang="en-GB" sz="180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1577CA4-EEED-AF98-5BEE-D7ECAD476054}"/>
              </a:ext>
            </a:extLst>
          </p:cNvPr>
          <p:cNvSpPr txBox="1">
            <a:spLocks/>
          </p:cNvSpPr>
          <p:nvPr/>
        </p:nvSpPr>
        <p:spPr>
          <a:xfrm>
            <a:off x="699361" y="914400"/>
            <a:ext cx="7823132" cy="3586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5DDAD-55B7-5C20-8205-A179CA7570B5}"/>
              </a:ext>
            </a:extLst>
          </p:cNvPr>
          <p:cNvSpPr txBox="1">
            <a:spLocks/>
          </p:cNvSpPr>
          <p:nvPr/>
        </p:nvSpPr>
        <p:spPr>
          <a:xfrm>
            <a:off x="699361" y="1096735"/>
            <a:ext cx="7823132" cy="3403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Platí pre hárok:</a:t>
            </a:r>
          </a:p>
          <a:p>
            <a:pPr lvl="1"/>
            <a:r>
              <a:rPr lang="sk-SK" dirty="0"/>
              <a:t>„Ambulancia“</a:t>
            </a:r>
          </a:p>
          <a:p>
            <a:r>
              <a:rPr lang="sk-SK" dirty="0"/>
              <a:t>V stĺpci „G“ je potrebné zadať koľko ambulantných hodín za rok bolo na danom NS evidovaných</a:t>
            </a:r>
          </a:p>
          <a:p>
            <a:r>
              <a:rPr lang="sk-SK" dirty="0"/>
              <a:t>Tiež možno zohľadniť situácie keď ambulancia nebola otvorená počas celého roka a to manuálnou úpravou vzorcov v stĺpci „G“ a „H“</a:t>
            </a:r>
          </a:p>
          <a:p>
            <a:r>
              <a:rPr lang="sk-SK" dirty="0"/>
              <a:t>Ak je na jednom nákladovom stredisku evidovaných viac fyzických ambulancií, celkový počet ambulantných hodín v stĺpci „G“ môžeme sčítať aby sme to nemali zbytočne na veľa riadkov</a:t>
            </a:r>
          </a:p>
        </p:txBody>
      </p:sp>
    </p:spTree>
    <p:extLst>
      <p:ext uri="{BB962C8B-B14F-4D97-AF65-F5344CB8AC3E}">
        <p14:creationId xmlns:p14="http://schemas.microsoft.com/office/powerpoint/2010/main" val="4122220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2853-D21A-4822-A1D3-F2E0C12B8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48819"/>
            <a:ext cx="7990804" cy="37442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Zistenia z prechádzajúcich bodov je potrebné overiť a prebrať s vedúcimi lekármi daných oddelení. Na základe vyššie uvedených podkladov a konzultácie s vedúcim pracoviska(primárom) sa určí, aká bude konečná hodnota alokovaného úväzku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Konzultácia je zásadná, keďže exporty dát zo systémov je potrebné konfrontovať s realitou na medicínskych pracoviskách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 dirty="0"/>
              <a:t>Napr. ak pomocou </a:t>
            </a:r>
            <a:r>
              <a:rPr lang="sk-SK" sz="1300" dirty="0" err="1"/>
              <a:t>realokácie</a:t>
            </a:r>
            <a:r>
              <a:rPr lang="sk-SK" sz="1300" dirty="0"/>
              <a:t> určíme, že na COS potrebujeme 1 úväzok lekára, ale primár povie že 2 sály idú „nonstop“ zrejme bude treba revidovať vstupné dáta (napr. nedotiahnuté operačné protokoly, nezohľadnený faktor súčinnosti, atď.)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Ďalším vstupom pri rozhodovaní o rozsahu alokácií sú iste aj výška kalkulačných sadzieb, výkonových ukazovateľov, počet úväzkov a náklady na NS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 dirty="0"/>
              <a:t>Normatívy – tiež na zohľadnenie PZS, ak lekári musia byť prítomní na pracovisku aj napriek nižšiemu počtu výkonových ukazovateľov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65343" cy="355667"/>
          </a:xfrm>
        </p:spPr>
        <p:txBody>
          <a:bodyPr>
            <a:normAutofit/>
          </a:bodyPr>
          <a:lstStyle/>
          <a:p>
            <a:r>
              <a:rPr lang="sk-SK" sz="1800" dirty="0"/>
              <a:t>Ďalšie vstupy pre správnu </a:t>
            </a:r>
            <a:r>
              <a:rPr lang="sk-SK" sz="1800" dirty="0" err="1"/>
              <a:t>realokáciu</a:t>
            </a:r>
            <a:r>
              <a:rPr lang="sk-SK" sz="1800" dirty="0"/>
              <a:t> (Konzultácie s lekármi)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868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6809F-5544-49A0-B73B-E3A4C87D6F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r>
              <a:rPr lang="sk-SK" b="1" dirty="0"/>
              <a:t>Vstupné dáta pred začiatkom alokácie</a:t>
            </a:r>
            <a:endParaRPr lang="en-GB" b="1" dirty="0"/>
          </a:p>
        </p:txBody>
      </p:sp>
      <p:pic>
        <p:nvPicPr>
          <p:cNvPr id="2" name="Obrázok 2">
            <a:extLst>
              <a:ext uri="{FF2B5EF4-FFF2-40B4-BE49-F238E27FC236}">
                <a16:creationId xmlns:a16="http://schemas.microsoft.com/office/drawing/2014/main" id="{68B32EA1-363C-1EBF-E61B-A99FD9B1D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75" y="713328"/>
            <a:ext cx="2599515" cy="682450"/>
          </a:xfrm>
          <a:prstGeom prst="rect">
            <a:avLst/>
          </a:prstGeom>
        </p:spPr>
      </p:pic>
      <p:pic>
        <p:nvPicPr>
          <p:cNvPr id="4" name="Obrázok 7">
            <a:extLst>
              <a:ext uri="{FF2B5EF4-FFF2-40B4-BE49-F238E27FC236}">
                <a16:creationId xmlns:a16="http://schemas.microsoft.com/office/drawing/2014/main" id="{088A54A7-61A8-7F7C-E950-5A2F85277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23" y="3920140"/>
            <a:ext cx="2600867" cy="78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8803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2853-D21A-4822-A1D3-F2E0C12B8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48819"/>
            <a:ext cx="7990804" cy="53708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en-US" sz="1600" dirty="0"/>
              <a:t>Po </a:t>
            </a:r>
            <a:r>
              <a:rPr lang="sk-SK" sz="1600" dirty="0"/>
              <a:t>finalizácii alokácií aktualizujeme v hárku „</a:t>
            </a:r>
            <a:r>
              <a:rPr lang="sk-SK" sz="1600" dirty="0" err="1"/>
              <a:t>PIVOT“všetky</a:t>
            </a:r>
            <a:r>
              <a:rPr lang="sk-SK" sz="1600" dirty="0"/>
              <a:t> kontingenčné tabuľky</a:t>
            </a:r>
            <a:endParaRPr lang="sk-SK" sz="13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Hárok „PIVOT“</a:t>
            </a:r>
            <a:endParaRPr lang="en-GB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367814-FE3F-49C5-C3F5-4308BBD92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7323" y="2354250"/>
            <a:ext cx="1219200" cy="9429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9CBA67E-7AB7-8A75-C009-A8F9108AEB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985" y="1749798"/>
            <a:ext cx="12858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8319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6809F-5544-49A0-B73B-E3A4C87D6F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pPr marL="0" indent="0">
              <a:buNone/>
            </a:pPr>
            <a:r>
              <a:rPr lang="en-US" b="1" dirty="0" err="1"/>
              <a:t>Kontrol</a:t>
            </a:r>
            <a:r>
              <a:rPr lang="sk-SK" b="1" dirty="0"/>
              <a:t>a výpočtov a finalizácia </a:t>
            </a:r>
            <a:r>
              <a:rPr lang="sk-SK" b="1" dirty="0" err="1"/>
              <a:t>realokácií</a:t>
            </a:r>
            <a:endParaRPr lang="en-GB" b="1" dirty="0"/>
          </a:p>
        </p:txBody>
      </p:sp>
      <p:pic>
        <p:nvPicPr>
          <p:cNvPr id="2" name="Obrázok 2">
            <a:extLst>
              <a:ext uri="{FF2B5EF4-FFF2-40B4-BE49-F238E27FC236}">
                <a16:creationId xmlns:a16="http://schemas.microsoft.com/office/drawing/2014/main" id="{68B32EA1-363C-1EBF-E61B-A99FD9B1D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75" y="713328"/>
            <a:ext cx="2599515" cy="682450"/>
          </a:xfrm>
          <a:prstGeom prst="rect">
            <a:avLst/>
          </a:prstGeom>
        </p:spPr>
      </p:pic>
      <p:pic>
        <p:nvPicPr>
          <p:cNvPr id="4" name="Obrázok 7">
            <a:extLst>
              <a:ext uri="{FF2B5EF4-FFF2-40B4-BE49-F238E27FC236}">
                <a16:creationId xmlns:a16="http://schemas.microsoft.com/office/drawing/2014/main" id="{088A54A7-61A8-7F7C-E950-5A2F85277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23" y="3920140"/>
            <a:ext cx="2600867" cy="78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336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err="1"/>
              <a:t>Realokácia</a:t>
            </a:r>
            <a:r>
              <a:rPr lang="sk-SK" sz="1800"/>
              <a:t> - kontrola</a:t>
            </a:r>
            <a:endParaRPr lang="en-GB" sz="18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061F6-3B01-28DB-23F8-BBBB1C39AA4F}"/>
              </a:ext>
            </a:extLst>
          </p:cNvPr>
          <p:cNvSpPr txBox="1">
            <a:spLocks/>
          </p:cNvSpPr>
          <p:nvPr/>
        </p:nvSpPr>
        <p:spPr>
          <a:xfrm>
            <a:off x="699361" y="891393"/>
            <a:ext cx="7823132" cy="3870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Možnosť zamyslieť sa či </a:t>
            </a:r>
            <a:r>
              <a:rPr lang="sk-SK" dirty="0" err="1"/>
              <a:t>realokácia</a:t>
            </a:r>
            <a:r>
              <a:rPr lang="sk-SK" dirty="0"/>
              <a:t> bola realizovaná správne</a:t>
            </a:r>
          </a:p>
          <a:p>
            <a:r>
              <a:rPr lang="sk-SK" dirty="0"/>
              <a:t>Prehľad finálneho stavu po </a:t>
            </a:r>
            <a:r>
              <a:rPr lang="sk-SK" dirty="0" err="1"/>
              <a:t>realokácií</a:t>
            </a:r>
            <a:r>
              <a:rPr lang="sk-SK" dirty="0"/>
              <a:t> na danom NS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Prehľad čiastkových krokov na danom NS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V poslednom stĺpci možnosť skontrolovať koľko stojí jeden úväzok na rok</a:t>
            </a:r>
          </a:p>
          <a:p>
            <a:r>
              <a:rPr lang="sk-SK" dirty="0"/>
              <a:t>Je možné, že sa vyskytne situácia kedy na NS je pridelených (či už pôvodne alebo po </a:t>
            </a:r>
            <a:r>
              <a:rPr lang="sk-SK" dirty="0" err="1"/>
              <a:t>realokácii</a:t>
            </a:r>
            <a:r>
              <a:rPr lang="sk-SK" dirty="0"/>
              <a:t>) neadekvátne veľa/málo zdrojov</a:t>
            </a:r>
          </a:p>
          <a:p>
            <a:endParaRPr lang="sk-SK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02EBFA-D493-6437-44E4-93435EF9B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361" y="1676679"/>
            <a:ext cx="7753350" cy="485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46E060-3B03-8CE8-F08A-2FF1D0B0F7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2" y="2796432"/>
            <a:ext cx="8905875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350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983E1-9A89-0ED2-CEC7-8A09B1826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D091E-F512-27E5-CC2B-29D1B165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/>
              <a:t>Finalizácia </a:t>
            </a:r>
            <a:r>
              <a:rPr lang="sk-SK" sz="1800" dirty="0" err="1"/>
              <a:t>realokácií</a:t>
            </a:r>
            <a:r>
              <a:rPr lang="en-US" sz="1800" dirty="0"/>
              <a:t> – </a:t>
            </a:r>
            <a:r>
              <a:rPr lang="sk-SK" sz="1800" dirty="0"/>
              <a:t>úväzky</a:t>
            </a:r>
            <a:endParaRPr lang="en-GB" sz="1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BF99A-6307-4ACF-B779-666789F2007C}"/>
              </a:ext>
            </a:extLst>
          </p:cNvPr>
          <p:cNvSpPr txBox="1">
            <a:spLocks/>
          </p:cNvSpPr>
          <p:nvPr/>
        </p:nvSpPr>
        <p:spPr>
          <a:xfrm>
            <a:off x="699362" y="891392"/>
            <a:ext cx="7969988" cy="2187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Pre prepočet nepriamych nákladov potrebujeme aj aktualizovanú tabuľku úväzkov na pracoviskách</a:t>
            </a:r>
          </a:p>
          <a:p>
            <a:pPr lvl="1"/>
            <a:r>
              <a:rPr lang="en-US" dirty="0" err="1"/>
              <a:t>Aktualizujeme</a:t>
            </a:r>
            <a:r>
              <a:rPr lang="en-US" dirty="0"/>
              <a:t> </a:t>
            </a:r>
            <a:r>
              <a:rPr lang="en-US" dirty="0" err="1"/>
              <a:t>kontingen</a:t>
            </a:r>
            <a:r>
              <a:rPr lang="sk-SK" dirty="0"/>
              <a:t>č</a:t>
            </a:r>
            <a:r>
              <a:rPr lang="en-US" dirty="0"/>
              <a:t>n</a:t>
            </a:r>
            <a:r>
              <a:rPr lang="sk-SK" dirty="0"/>
              <a:t>ú</a:t>
            </a:r>
            <a:r>
              <a:rPr lang="en-US" dirty="0"/>
              <a:t> tabu</a:t>
            </a:r>
            <a:r>
              <a:rPr lang="sk-SK" dirty="0"/>
              <a:t>ľ</a:t>
            </a:r>
            <a:r>
              <a:rPr lang="en-US" dirty="0" err="1"/>
              <a:t>ku</a:t>
            </a:r>
            <a:r>
              <a:rPr lang="sk-SK" dirty="0"/>
              <a:t> v záložke „</a:t>
            </a:r>
            <a:r>
              <a:rPr lang="sk-SK" dirty="0" err="1"/>
              <a:t>Uvazky_Nove</a:t>
            </a:r>
            <a:r>
              <a:rPr lang="sk-SK" dirty="0"/>
              <a:t>“</a:t>
            </a:r>
            <a:r>
              <a:rPr lang="en-US" dirty="0"/>
              <a:t> </a:t>
            </a:r>
            <a:endParaRPr lang="sk-SK" dirty="0"/>
          </a:p>
          <a:p>
            <a:pPr lvl="1"/>
            <a:r>
              <a:rPr lang="sk-SK" dirty="0"/>
              <a:t>Potiahneme vzorce pre názov NS a kontrolu voči pôvodnej úväzkovej tabuľke</a:t>
            </a:r>
          </a:p>
          <a:p>
            <a:pPr lvl="1"/>
            <a:r>
              <a:rPr lang="sk-SK" dirty="0"/>
              <a:t>V hárku „Úväzky“ skontrolujeme v stĺpci „Kontrola </a:t>
            </a:r>
            <a:r>
              <a:rPr lang="sk-SK" dirty="0" err="1"/>
              <a:t>Uvazky_Nove</a:t>
            </a:r>
            <a:r>
              <a:rPr lang="sk-SK" dirty="0"/>
              <a:t> “, či v hárku  „</a:t>
            </a:r>
            <a:r>
              <a:rPr lang="sk-SK" dirty="0" err="1"/>
              <a:t>Uvazky_Nove</a:t>
            </a:r>
            <a:r>
              <a:rPr lang="sk-SK" dirty="0"/>
              <a:t>“</a:t>
            </a:r>
            <a:r>
              <a:rPr lang="en-US" dirty="0"/>
              <a:t> </a:t>
            </a:r>
            <a:r>
              <a:rPr lang="sk-SK" dirty="0"/>
              <a:t>nechýba nákladové stredisko prítomné v pôvodnej úväzkovej tabuľke</a:t>
            </a:r>
          </a:p>
          <a:p>
            <a:pPr lvl="1"/>
            <a:r>
              <a:rPr lang="sk-SK" dirty="0"/>
              <a:t>Taktiež skontrolujeme či úväzky po </a:t>
            </a:r>
            <a:r>
              <a:rPr lang="sk-SK" dirty="0" err="1"/>
              <a:t>realokácii</a:t>
            </a:r>
            <a:r>
              <a:rPr lang="sk-SK" dirty="0"/>
              <a:t> majú správne hodnoty</a:t>
            </a:r>
          </a:p>
          <a:p>
            <a:pPr lvl="2"/>
            <a:r>
              <a:rPr lang="sk-SK" dirty="0"/>
              <a:t>Napr. aby sa nestalo že po všetkých </a:t>
            </a:r>
            <a:r>
              <a:rPr lang="sk-SK" dirty="0" err="1"/>
              <a:t>realokáciach</a:t>
            </a:r>
            <a:r>
              <a:rPr lang="sk-SK" dirty="0"/>
              <a:t> z lôžkového oddelenia chirurgie nám na SNS1 ostalo 0.5 úväzku lekára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68A107-A4E7-A550-72BF-06E1D11B4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671" y="3252507"/>
            <a:ext cx="49053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99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Finalizácia </a:t>
            </a:r>
            <a:r>
              <a:rPr lang="sk-SK" sz="1800" err="1"/>
              <a:t>realokácií</a:t>
            </a:r>
            <a:endParaRPr lang="en-GB" sz="18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061F6-3B01-28DB-23F8-BBBB1C39AA4F}"/>
              </a:ext>
            </a:extLst>
          </p:cNvPr>
          <p:cNvSpPr txBox="1">
            <a:spLocks/>
          </p:cNvSpPr>
          <p:nvPr/>
        </p:nvSpPr>
        <p:spPr>
          <a:xfrm>
            <a:off x="699361" y="891394"/>
            <a:ext cx="7823132" cy="500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Aktualizujeme kontingenčnú tabuľku v hárku „DRG okruh vstupy“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C7E9E2-AA15-6BE4-FA69-C55A7A6E6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1587" y="1638300"/>
            <a:ext cx="1209675" cy="933450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9DDF4-4AB8-C6DD-20A1-185BAF700D80}"/>
              </a:ext>
            </a:extLst>
          </p:cNvPr>
          <p:cNvSpPr txBox="1">
            <a:spLocks/>
          </p:cNvSpPr>
          <p:nvPr/>
        </p:nvSpPr>
        <p:spPr>
          <a:xfrm>
            <a:off x="621507" y="2491796"/>
            <a:ext cx="5006087" cy="2066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6579F35-9856-FC9D-6A5C-A7B60842E4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550" y="1536424"/>
            <a:ext cx="3600450" cy="1162050"/>
          </a:xfrm>
          <a:prstGeom prst="rect">
            <a:avLst/>
          </a:prstGeom>
        </p:spPr>
      </p:pic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BB837305-8B96-87DB-F6C1-6CD8FFAE280E}"/>
              </a:ext>
            </a:extLst>
          </p:cNvPr>
          <p:cNvSpPr txBox="1">
            <a:spLocks/>
          </p:cNvSpPr>
          <p:nvPr/>
        </p:nvSpPr>
        <p:spPr>
          <a:xfrm>
            <a:off x="621507" y="2843126"/>
            <a:ext cx="7823132" cy="1761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Posledná kontrola: suma obratov v hárku „</a:t>
            </a:r>
            <a:r>
              <a:rPr lang="sk-SK" dirty="0" err="1"/>
              <a:t>Obraty_Vstup</a:t>
            </a:r>
            <a:r>
              <a:rPr lang="sk-SK" dirty="0"/>
              <a:t> “ a v hárku „</a:t>
            </a:r>
            <a:r>
              <a:rPr lang="sk-SK" dirty="0" err="1"/>
              <a:t>Obraty_Nove</a:t>
            </a:r>
            <a:r>
              <a:rPr lang="sk-SK" dirty="0"/>
              <a:t> “ je totožná</a:t>
            </a:r>
          </a:p>
          <a:p>
            <a:pPr lvl="1"/>
            <a:r>
              <a:rPr lang="sk-SK" dirty="0"/>
              <a:t>Celková suma sa nemení, menia sa iba sumy na jednotlivých NS</a:t>
            </a:r>
          </a:p>
          <a:p>
            <a:pPr lvl="1"/>
            <a:r>
              <a:rPr lang="sk-SK" dirty="0"/>
              <a:t>Predpokladáme pritom, že odrátanie DRG nerelevantnej časť zmiešaných nákladových stredísk a alokácia nákladov na nepriame nákladové strediská prebehla už predtým ako úkon pred začiatkom </a:t>
            </a:r>
            <a:r>
              <a:rPr lang="sk-SK" dirty="0" err="1"/>
              <a:t>realokácií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271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Finalizácia </a:t>
            </a:r>
            <a:r>
              <a:rPr lang="sk-SK" sz="1800" err="1"/>
              <a:t>realokácií</a:t>
            </a:r>
            <a:endParaRPr lang="en-GB" sz="18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061F6-3B01-28DB-23F8-BBBB1C39AA4F}"/>
              </a:ext>
            </a:extLst>
          </p:cNvPr>
          <p:cNvSpPr txBox="1">
            <a:spLocks/>
          </p:cNvSpPr>
          <p:nvPr/>
        </p:nvSpPr>
        <p:spPr>
          <a:xfrm>
            <a:off x="699362" y="891393"/>
            <a:ext cx="7969988" cy="22350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Do hárku „</a:t>
            </a:r>
            <a:r>
              <a:rPr lang="sk-SK" dirty="0" err="1"/>
              <a:t>Obraty_Nove</a:t>
            </a:r>
            <a:r>
              <a:rPr lang="sk-SK" dirty="0"/>
              <a:t>“ skopírujeme pôvodný import účtovných obratov</a:t>
            </a:r>
          </a:p>
          <a:p>
            <a:r>
              <a:rPr lang="sk-SK" dirty="0"/>
              <a:t>V ďalšom kroku skopírujeme údaje z hárku „DRG okruh vstupy“ do hárku „</a:t>
            </a:r>
            <a:r>
              <a:rPr lang="sk-SK" dirty="0" err="1"/>
              <a:t>Obraty_Nove</a:t>
            </a:r>
            <a:r>
              <a:rPr lang="sk-SK" dirty="0"/>
              <a:t>“ (pod predtým skopírovaný pôvodný import účtovných obratov)</a:t>
            </a:r>
          </a:p>
          <a:p>
            <a:r>
              <a:rPr lang="sk-SK" dirty="0"/>
              <a:t>Následne potiahneme vzorec v stĺpci „A“, ktorý natiahne „fiktívne“ číslo účtu pre možnosť importu do SW na výpočet dávky</a:t>
            </a:r>
          </a:p>
          <a:p>
            <a:pPr lvl="1"/>
            <a:r>
              <a:rPr lang="sk-SK" dirty="0"/>
              <a:t>„fiktívne“ číslo účtu si môžete v prípade potreby upraviť v hárku „</a:t>
            </a:r>
            <a:r>
              <a:rPr lang="sk-SK" dirty="0" err="1"/>
              <a:t>Ucty_SND</a:t>
            </a:r>
            <a:r>
              <a:rPr lang="sk-SK" dirty="0"/>
              <a:t>“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350E4C-E71E-A242-AEE0-D5D71E6C6A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32" y="3266048"/>
            <a:ext cx="3209925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1008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6809F-5544-49A0-B73B-E3A4C87D6FA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b="1" dirty="0"/>
              <a:t>Ďakujeme za pozornosť</a:t>
            </a:r>
            <a:endParaRPr lang="en-GB" b="1" dirty="0"/>
          </a:p>
        </p:txBody>
      </p:sp>
      <p:pic>
        <p:nvPicPr>
          <p:cNvPr id="2" name="Obrázok 2">
            <a:extLst>
              <a:ext uri="{FF2B5EF4-FFF2-40B4-BE49-F238E27FC236}">
                <a16:creationId xmlns:a16="http://schemas.microsoft.com/office/drawing/2014/main" id="{68B32EA1-363C-1EBF-E61B-A99FD9B1D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75" y="713328"/>
            <a:ext cx="2599515" cy="682450"/>
          </a:xfrm>
          <a:prstGeom prst="rect">
            <a:avLst/>
          </a:prstGeom>
        </p:spPr>
      </p:pic>
      <p:pic>
        <p:nvPicPr>
          <p:cNvPr id="4" name="Obrázok 7">
            <a:extLst>
              <a:ext uri="{FF2B5EF4-FFF2-40B4-BE49-F238E27FC236}">
                <a16:creationId xmlns:a16="http://schemas.microsoft.com/office/drawing/2014/main" id="{088A54A7-61A8-7F7C-E950-5A2F85277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23" y="3920140"/>
            <a:ext cx="2600867" cy="78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9553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dirty="0" err="1"/>
              <a:t>Realokácia</a:t>
            </a:r>
            <a:r>
              <a:rPr lang="sk-SK" sz="1800" dirty="0"/>
              <a:t> – podľa kalkulačnej príručky 4.0</a:t>
            </a:r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FFB2ED-4B58-1A63-EA22-1A0AD284B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92" y="1364319"/>
            <a:ext cx="8401050" cy="20383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C84E68-B9E2-9665-EA15-A8B8581206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3" y="3545260"/>
            <a:ext cx="8458200" cy="8096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0726806-C788-4CEC-C758-CF9F42759F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825" y="880285"/>
            <a:ext cx="435292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584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4C2FA-03E9-82B2-CE5A-FBE8F4132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3759-799E-22C3-9419-FAA75EDA2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dirty="0" err="1"/>
              <a:t>Realokácia</a:t>
            </a:r>
            <a:r>
              <a:rPr lang="sk-SK" sz="1800" dirty="0"/>
              <a:t> JIS</a:t>
            </a:r>
            <a:endParaRPr lang="en-GB" sz="1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3F28C61-9AE7-0415-A7A1-55B851086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639" y="2080932"/>
            <a:ext cx="7458722" cy="119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5240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 err="1"/>
              <a:t>Realokácia</a:t>
            </a:r>
            <a:r>
              <a:rPr lang="sk-SK" sz="1800" dirty="0"/>
              <a:t> </a:t>
            </a:r>
            <a:r>
              <a:rPr lang="en-US" sz="1800" dirty="0" err="1"/>
              <a:t>Ambulanci</a:t>
            </a:r>
            <a:r>
              <a:rPr lang="sk-SK" sz="1800" dirty="0"/>
              <a:t>a</a:t>
            </a:r>
            <a:endParaRPr lang="en-GB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77D679-F1C7-7FBD-4448-016F4ED3D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144" y="1885703"/>
            <a:ext cx="7455711" cy="180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39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en-US" sz="1800" err="1"/>
              <a:t>Realoka</a:t>
            </a:r>
            <a:r>
              <a:rPr lang="sk-SK" sz="1800"/>
              <a:t>č</a:t>
            </a:r>
            <a:r>
              <a:rPr lang="en-US" sz="1800"/>
              <a:t>n</a:t>
            </a:r>
            <a:r>
              <a:rPr lang="sk-SK" sz="1800"/>
              <a:t>ý</a:t>
            </a:r>
            <a:r>
              <a:rPr lang="en-US" sz="1800"/>
              <a:t> s</a:t>
            </a:r>
            <a:r>
              <a:rPr lang="sk-SK" sz="1800"/>
              <a:t>úbor</a:t>
            </a:r>
            <a:endParaRPr lang="en-GB" sz="180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E8C6665-2888-A712-46E1-03A4DE69B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1183340"/>
            <a:ext cx="7823132" cy="3272453"/>
          </a:xfrm>
        </p:spPr>
        <p:txBody>
          <a:bodyPr>
            <a:normAutofit/>
          </a:bodyPr>
          <a:lstStyle/>
          <a:p>
            <a:r>
              <a:rPr lang="sk-SK" dirty="0"/>
              <a:t>Ambíciou </a:t>
            </a:r>
            <a:r>
              <a:rPr lang="sk-SK" dirty="0" err="1"/>
              <a:t>realokačného</a:t>
            </a:r>
            <a:r>
              <a:rPr lang="sk-SK" dirty="0"/>
              <a:t> súboru je poskytnúť cestu k </a:t>
            </a:r>
            <a:r>
              <a:rPr lang="sk-SK" dirty="0" err="1"/>
              <a:t>realokácii</a:t>
            </a:r>
            <a:r>
              <a:rPr lang="sk-SK" dirty="0"/>
              <a:t> úväzkov v rámci DRG okruhu v zmysle kalkulačnej príručky</a:t>
            </a:r>
          </a:p>
          <a:p>
            <a:r>
              <a:rPr lang="sk-SK" dirty="0"/>
              <a:t>Nejedná sa o záväzne platný dokument, ide skôr o spôsob akým by CKS rado dopomohlo jednotlivým PZS ku kvalitnejšiemu spracovaniu dát v dávke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675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6" y="382027"/>
            <a:ext cx="8415337" cy="355667"/>
          </a:xfrm>
        </p:spPr>
        <p:txBody>
          <a:bodyPr>
            <a:normAutofit/>
          </a:bodyPr>
          <a:lstStyle/>
          <a:p>
            <a:r>
              <a:rPr lang="sk-SK" sz="1800" dirty="0" err="1"/>
              <a:t>Realokácia</a:t>
            </a:r>
            <a:r>
              <a:rPr lang="sk-SK" sz="1800" dirty="0"/>
              <a:t> JZS, </a:t>
            </a:r>
            <a:r>
              <a:rPr lang="sk-SK" sz="1800" dirty="0" err="1"/>
              <a:t>zákoroková</a:t>
            </a:r>
            <a:r>
              <a:rPr lang="sk-SK" sz="1800" dirty="0"/>
              <a:t> sála</a:t>
            </a:r>
            <a:endParaRPr lang="en-GB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7FB1E7-4D19-07B2-FD84-F0393A66B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6137" y="1178018"/>
            <a:ext cx="658177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3403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 err="1"/>
              <a:t>Realokácia</a:t>
            </a:r>
            <a:r>
              <a:rPr lang="sk-SK" sz="1800" dirty="0"/>
              <a:t> </a:t>
            </a:r>
            <a:r>
              <a:rPr lang="sk-SK" sz="1800" dirty="0" err="1"/>
              <a:t>Pôrodna</a:t>
            </a:r>
            <a:r>
              <a:rPr lang="sk-SK" sz="1800" dirty="0"/>
              <a:t> sála</a:t>
            </a:r>
            <a:endParaRPr lang="en-GB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02D3D2-B852-3385-0ED5-F9AC5AE00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568" y="2126875"/>
            <a:ext cx="654367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1760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 err="1"/>
              <a:t>Realokácia</a:t>
            </a:r>
            <a:r>
              <a:rPr lang="sk-SK" sz="1800" dirty="0"/>
              <a:t> SVLZ</a:t>
            </a:r>
            <a:endParaRPr lang="en-GB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E57288-EF66-A982-D034-093069A360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648" y="1605242"/>
            <a:ext cx="7560606" cy="150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6046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8E87D-61E9-9964-E96F-A74311E74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ADB3B-96E0-5A02-6018-4296FCE596F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en-US" b="1" dirty="0" err="1"/>
              <a:t>Pozn</a:t>
            </a:r>
            <a:r>
              <a:rPr lang="sk-SK" b="1" dirty="0" err="1"/>
              <a:t>ámky</a:t>
            </a:r>
            <a:r>
              <a:rPr lang="sk-SK" b="1" dirty="0"/>
              <a:t> k zmenám</a:t>
            </a:r>
            <a:endParaRPr lang="en-GB" b="1" dirty="0"/>
          </a:p>
        </p:txBody>
      </p:sp>
      <p:pic>
        <p:nvPicPr>
          <p:cNvPr id="2" name="Obrázok 2">
            <a:extLst>
              <a:ext uri="{FF2B5EF4-FFF2-40B4-BE49-F238E27FC236}">
                <a16:creationId xmlns:a16="http://schemas.microsoft.com/office/drawing/2014/main" id="{67901F4D-8C91-3124-DC1A-9004EC2C5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75" y="713328"/>
            <a:ext cx="2599515" cy="682450"/>
          </a:xfrm>
          <a:prstGeom prst="rect">
            <a:avLst/>
          </a:prstGeom>
        </p:spPr>
      </p:pic>
      <p:pic>
        <p:nvPicPr>
          <p:cNvPr id="4" name="Obrázok 7">
            <a:extLst>
              <a:ext uri="{FF2B5EF4-FFF2-40B4-BE49-F238E27FC236}">
                <a16:creationId xmlns:a16="http://schemas.microsoft.com/office/drawing/2014/main" id="{99907155-A461-8468-FE49-0091E2CEF8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23" y="3920140"/>
            <a:ext cx="2600867" cy="78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2493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6327-E44B-89D7-66D4-45FEE8F04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941CA-DCC0-A326-3761-BD59B0C98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/>
              <a:t>Zmeny v súbore Manual_Realokacia_20240229</a:t>
            </a:r>
            <a:endParaRPr lang="en-GB" sz="1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578ACF3-FDDC-5A5F-77FC-6FFF538E7780}"/>
              </a:ext>
            </a:extLst>
          </p:cNvPr>
          <p:cNvSpPr txBox="1">
            <a:spLocks/>
          </p:cNvSpPr>
          <p:nvPr/>
        </p:nvSpPr>
        <p:spPr>
          <a:xfrm>
            <a:off x="679191" y="1214122"/>
            <a:ext cx="7969988" cy="31225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Úprava počítania JIS </a:t>
            </a:r>
          </a:p>
          <a:p>
            <a:pPr lvl="1"/>
            <a:r>
              <a:rPr lang="sk-SK" dirty="0"/>
              <a:t>Pridaná kontingenčná tabuľka v novom hárku „JIS pomoc“</a:t>
            </a:r>
          </a:p>
          <a:p>
            <a:pPr lvl="1"/>
            <a:r>
              <a:rPr lang="sk-SK" dirty="0"/>
              <a:t>Tá nám dáva prehľad o tom koľko úväzkov ostáva na nákladových strediskách JIS pred </a:t>
            </a:r>
            <a:r>
              <a:rPr lang="sk-SK" dirty="0" err="1"/>
              <a:t>realokáciou</a:t>
            </a:r>
            <a:endParaRPr lang="sk-SK" dirty="0"/>
          </a:p>
          <a:p>
            <a:pPr lvl="1"/>
            <a:r>
              <a:rPr lang="sk-SK" dirty="0"/>
              <a:t>Úprava vzorcov v hárku JIS (stĺpce G až J)</a:t>
            </a:r>
          </a:p>
          <a:p>
            <a:r>
              <a:rPr lang="sk-SK" dirty="0"/>
              <a:t>Oprava vzorca v hárku „Ambulancia“ v stĺpci „E“ (zmena z VLOOKUP na SUMIF)</a:t>
            </a:r>
          </a:p>
          <a:p>
            <a:r>
              <a:rPr lang="sk-SK" dirty="0"/>
              <a:t>Oprava vzorcov v alokačných hárkoch v stĺpci „E“ (kozmetická zmena vo vzorci SUMIF)</a:t>
            </a:r>
          </a:p>
          <a:p>
            <a:endParaRPr lang="sk-S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85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6327-E44B-89D7-66D4-45FEE8F04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941CA-DCC0-A326-3761-BD59B0C98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 dirty="0"/>
              <a:t>Zmeny v súbore Manual_Realokacia_20240</a:t>
            </a:r>
            <a:r>
              <a:rPr lang="en-US" sz="1800" dirty="0"/>
              <a:t>4</a:t>
            </a:r>
            <a:r>
              <a:rPr lang="sk-SK" sz="1800"/>
              <a:t>16</a:t>
            </a:r>
            <a:endParaRPr lang="en-GB" sz="1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578ACF3-FDDC-5A5F-77FC-6FFF538E7780}"/>
              </a:ext>
            </a:extLst>
          </p:cNvPr>
          <p:cNvSpPr txBox="1">
            <a:spLocks/>
          </p:cNvSpPr>
          <p:nvPr/>
        </p:nvSpPr>
        <p:spPr>
          <a:xfrm>
            <a:off x="463924" y="1214122"/>
            <a:ext cx="8444752" cy="34318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V hárku JZS úprava vzorca v stĺpci „P“</a:t>
            </a:r>
          </a:p>
          <a:p>
            <a:pPr lvl="1"/>
            <a:r>
              <a:rPr lang="sk-SK" dirty="0"/>
              <a:t>Správne sa teraz vzorec odvoláva na stĺpec „K“ „Zmena úväzkov Pôvodné NS“</a:t>
            </a:r>
          </a:p>
          <a:p>
            <a:r>
              <a:rPr lang="en-US" dirty="0"/>
              <a:t>V</a:t>
            </a:r>
            <a:r>
              <a:rPr lang="sk-SK" dirty="0"/>
              <a:t> „oranžových“ hárkoch bol upravený vzorec v stĺpci „L“ nasledovne: „</a:t>
            </a:r>
            <a:r>
              <a:rPr lang="en-US" dirty="0"/>
              <a:t>=IF(K2&lt;=0,K2/F2*E2,-Q2) </a:t>
            </a:r>
            <a:r>
              <a:rPr lang="sk-SK" dirty="0"/>
              <a:t>“</a:t>
            </a:r>
          </a:p>
          <a:p>
            <a:pPr lvl="1"/>
            <a:r>
              <a:rPr lang="sk-SK" dirty="0"/>
              <a:t>V staršej verzii dokumentu by v prípade, že by v stĺpci „K“ bola nula, vznikla tzv. „</a:t>
            </a:r>
            <a:r>
              <a:rPr lang="sk-SK" dirty="0" err="1"/>
              <a:t>circular</a:t>
            </a:r>
            <a:r>
              <a:rPr lang="sk-SK" dirty="0"/>
              <a:t> </a:t>
            </a:r>
            <a:r>
              <a:rPr lang="sk-SK" dirty="0" err="1"/>
              <a:t>reference</a:t>
            </a:r>
            <a:r>
              <a:rPr lang="sk-SK" dirty="0"/>
              <a:t>“</a:t>
            </a:r>
          </a:p>
          <a:p>
            <a:r>
              <a:rPr lang="pl-PL" dirty="0"/>
              <a:t>Poznámky k pojmom: </a:t>
            </a:r>
          </a:p>
          <a:p>
            <a:pPr lvl="1"/>
            <a:r>
              <a:rPr lang="pl-PL" dirty="0"/>
              <a:t>Fond prac. času (minúty/rok): predstavuje </a:t>
            </a:r>
            <a:r>
              <a:rPr lang="pl-PL"/>
              <a:t>ekvivalent počtu minút</a:t>
            </a:r>
            <a:r>
              <a:rPr lang="pl-PL" dirty="0"/>
              <a:t>, ktoré strávi na pracovisku na danom PZS jeden pracovník za jeden rok (resp. Ekvivalent 1 FTE)</a:t>
            </a:r>
          </a:p>
          <a:p>
            <a:pPr lvl="2"/>
            <a:r>
              <a:rPr lang="pl-PL" dirty="0"/>
              <a:t>Relevantné pre stĺpec „H” záložiek „OP_Anest”, „JZS”, „Porodna_sala”</a:t>
            </a:r>
          </a:p>
          <a:p>
            <a:pPr lvl="2"/>
            <a:r>
              <a:rPr lang="pl-PL" dirty="0"/>
              <a:t>Analogicky pre hodiny namiesto minút v stĺpci „H”, nazvanom „Počet pracovných hodín/rok” v záložke „Ambulancia”</a:t>
            </a:r>
          </a:p>
          <a:p>
            <a:pPr lvl="1"/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Stĺpec „J“ „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Potrebný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počet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úväzkov</a:t>
            </a:r>
            <a:r>
              <a:rPr lang="sk-SK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 v svetlooranžových záložkách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predstavuje počet úväzkov trvajúcich jeden kalendárny rok (resp. potrebný počet FTE na danom pracovisku)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42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5C968-372F-A120-8938-D9A473287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2435B-6E6A-C87F-9D3C-9E6F53DBE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en-US" sz="1800" err="1"/>
              <a:t>Realoka</a:t>
            </a:r>
            <a:r>
              <a:rPr lang="sk-SK" sz="1800"/>
              <a:t>č</a:t>
            </a:r>
            <a:r>
              <a:rPr lang="en-US" sz="1800"/>
              <a:t>n</a:t>
            </a:r>
            <a:r>
              <a:rPr lang="sk-SK" sz="1800"/>
              <a:t>ý</a:t>
            </a:r>
            <a:r>
              <a:rPr lang="en-US" sz="1800"/>
              <a:t> s</a:t>
            </a:r>
            <a:r>
              <a:rPr lang="sk-SK" sz="1800"/>
              <a:t>úbor</a:t>
            </a:r>
            <a:endParaRPr lang="en-GB" sz="180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B229BC4-7B2A-80CB-FAD8-C6899F437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Súbor obsahuje nasledovné položky:</a:t>
            </a:r>
          </a:p>
          <a:p>
            <a:endParaRPr lang="sk-SK" dirty="0"/>
          </a:p>
          <a:p>
            <a:pPr lvl="1"/>
            <a:r>
              <a:rPr lang="en-US" dirty="0" err="1"/>
              <a:t>Hlavn</a:t>
            </a:r>
            <a:r>
              <a:rPr lang="sk-SK" dirty="0"/>
              <a:t>é pracovné podklady (kalkulačné sadzby, úväzky, účtovné obraty)</a:t>
            </a:r>
          </a:p>
          <a:p>
            <a:pPr lvl="2"/>
            <a:r>
              <a:rPr lang="sk-SK" dirty="0"/>
              <a:t>Doplnkové pracovné podklady v súbore nie sú (platí napríklad pre operačné protokoly. Počíta sa však s tým, že pri výpočtoch ich PZS použije)</a:t>
            </a:r>
          </a:p>
          <a:p>
            <a:pPr marL="342900" lvl="1" indent="0">
              <a:buNone/>
            </a:pPr>
            <a:r>
              <a:rPr lang="sk-SK" dirty="0"/>
              <a:t> </a:t>
            </a:r>
          </a:p>
          <a:p>
            <a:pPr lvl="1"/>
            <a:endParaRPr lang="sk-SK" dirty="0"/>
          </a:p>
          <a:p>
            <a:pPr lvl="1"/>
            <a:r>
              <a:rPr lang="sk-SK" b="1" dirty="0"/>
              <a:t>Alokačné hárky </a:t>
            </a:r>
            <a:r>
              <a:rPr lang="sk-SK" dirty="0"/>
              <a:t>s výpočtom pre každý typ </a:t>
            </a:r>
            <a:r>
              <a:rPr lang="en-US" dirty="0" err="1"/>
              <a:t>pracoviska</a:t>
            </a:r>
            <a:endParaRPr lang="sk-SK" dirty="0"/>
          </a:p>
          <a:p>
            <a:pPr lvl="2"/>
            <a:r>
              <a:rPr lang="sk-SK" dirty="0"/>
              <a:t>V súlade s kapitolou 2.6.2 KP</a:t>
            </a:r>
          </a:p>
          <a:p>
            <a:pPr lvl="2"/>
            <a:endParaRPr lang="sk-SK" dirty="0"/>
          </a:p>
          <a:p>
            <a:pPr lvl="1"/>
            <a:r>
              <a:rPr lang="sk-SK" dirty="0"/>
              <a:t>Hárok PIVOT</a:t>
            </a:r>
          </a:p>
          <a:p>
            <a:pPr lvl="2"/>
            <a:r>
              <a:rPr lang="sk-SK" dirty="0"/>
              <a:t>Agreguje všetky typy </a:t>
            </a:r>
            <a:r>
              <a:rPr lang="sk-SK" dirty="0" err="1"/>
              <a:t>realokácií</a:t>
            </a:r>
            <a:endParaRPr lang="sk-SK" dirty="0"/>
          </a:p>
          <a:p>
            <a:pPr lvl="2"/>
            <a:endParaRPr lang="sk-SK" dirty="0"/>
          </a:p>
          <a:p>
            <a:pPr lvl="1"/>
            <a:r>
              <a:rPr lang="sk-SK" dirty="0"/>
              <a:t>Kontrola a finálny výstup pre import účtovných obratov so zmenami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1B9765-2D20-A36C-E1B2-7AD12B96FC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76227"/>
            <a:ext cx="9144000" cy="1322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6B53AF-852F-A144-E62C-BDA1B31EC0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4814" y="2324915"/>
            <a:ext cx="2209800" cy="2190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1C12AE-CF58-51A6-0C8C-60F04A69BF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4814" y="3182492"/>
            <a:ext cx="5467350" cy="228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DDB5A55-43FD-FADA-80B3-BFE446677C5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4814" y="3917923"/>
            <a:ext cx="533400" cy="2095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9E9FB84-3A1C-4E19-CEFF-8A4D15ECB1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24814" y="4479598"/>
            <a:ext cx="47434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4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en-US" sz="1800" err="1"/>
              <a:t>Realoka</a:t>
            </a:r>
            <a:r>
              <a:rPr lang="sk-SK" sz="1800"/>
              <a:t>č</a:t>
            </a:r>
            <a:r>
              <a:rPr lang="en-US" sz="1800"/>
              <a:t>n</a:t>
            </a:r>
            <a:r>
              <a:rPr lang="sk-SK" sz="1800"/>
              <a:t>é hárky</a:t>
            </a:r>
            <a:endParaRPr lang="en-GB" sz="180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E8C6665-2888-A712-46E1-03A4DE69B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20241"/>
            <a:ext cx="7823132" cy="4075341"/>
          </a:xfrm>
        </p:spPr>
        <p:txBody>
          <a:bodyPr>
            <a:normAutofit fontScale="92500" lnSpcReduction="20000"/>
          </a:bodyPr>
          <a:lstStyle/>
          <a:p>
            <a:r>
              <a:rPr lang="sk-SK" dirty="0" err="1"/>
              <a:t>Realokácie</a:t>
            </a:r>
            <a:r>
              <a:rPr lang="sk-SK" dirty="0"/>
              <a:t> počítame na nasledovných hárkoch rozdelených podľa výkonových ukazovateľov</a:t>
            </a:r>
          </a:p>
          <a:p>
            <a:endParaRPr lang="sk-SK" dirty="0"/>
          </a:p>
          <a:p>
            <a:r>
              <a:rPr lang="sk-SK" dirty="0"/>
              <a:t>Stĺpce sú dvoch typov</a:t>
            </a:r>
          </a:p>
          <a:p>
            <a:pPr lvl="1"/>
            <a:r>
              <a:rPr lang="sk-SK" dirty="0"/>
              <a:t>Zelený – potrebné dátové vstupy od PZS</a:t>
            </a:r>
          </a:p>
          <a:p>
            <a:pPr lvl="1"/>
            <a:r>
              <a:rPr lang="sk-SK" dirty="0"/>
              <a:t>Oranžový – dáta sa načítajú automaticky natiahnutím vzorca</a:t>
            </a:r>
          </a:p>
          <a:p>
            <a:pPr lvl="2"/>
            <a:r>
              <a:rPr lang="sk-SK" dirty="0"/>
              <a:t>Vzorec na výpočet je vždy prítomný v poslednom tzv. „žltom“ riadku každého výpočtového hárku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Niekedy je potrebné robiť manuálne úpravy aj v oranžových stĺpcoch, napríklad vtedy keď na jedno </a:t>
            </a:r>
            <a:r>
              <a:rPr lang="sk-SK" dirty="0" err="1"/>
              <a:t>nákl</a:t>
            </a:r>
            <a:r>
              <a:rPr lang="sk-SK" dirty="0"/>
              <a:t>. stredisko alokujeme z viacerých cieľových </a:t>
            </a:r>
            <a:r>
              <a:rPr lang="sk-SK" dirty="0" err="1"/>
              <a:t>nákl</a:t>
            </a:r>
            <a:r>
              <a:rPr lang="sk-SK" dirty="0"/>
              <a:t>. stredísk (</a:t>
            </a:r>
            <a:r>
              <a:rPr lang="en-US" dirty="0" err="1"/>
              <a:t>napr</a:t>
            </a:r>
            <a:r>
              <a:rPr lang="en-US" dirty="0"/>
              <a:t>. Alok</a:t>
            </a:r>
            <a:r>
              <a:rPr lang="sk-SK" dirty="0" err="1"/>
              <a:t>ácia</a:t>
            </a:r>
            <a:r>
              <a:rPr lang="sk-SK" dirty="0"/>
              <a:t> na COS z viac NS pri SNS 3) </a:t>
            </a:r>
          </a:p>
          <a:p>
            <a:endParaRPr lang="sk-SK" dirty="0"/>
          </a:p>
          <a:p>
            <a:pPr lvl="1"/>
            <a:endParaRPr lang="sk-SK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EFCBEA-6DAD-DCC0-0D85-73C16F708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794" y="1417637"/>
            <a:ext cx="6305550" cy="228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C0CE39-CC81-5E73-9FF8-7B8ADC70BE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921831"/>
            <a:ext cx="9144000" cy="102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03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2853-D21A-4822-A1D3-F2E0C12B8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793376"/>
            <a:ext cx="7990804" cy="40879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800" dirty="0"/>
              <a:t>Dáta za rok 2022 v nasledovných prehľadoch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500" dirty="0"/>
              <a:t>Tabuľka kalkulačných sadzieb a výkonových ukazovateľov</a:t>
            </a:r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en-US" sz="1200" dirty="0"/>
              <a:t>P</a:t>
            </a:r>
            <a:r>
              <a:rPr lang="sk-SK" sz="1200" dirty="0" err="1"/>
              <a:t>oč</a:t>
            </a:r>
            <a:r>
              <a:rPr lang="en-US" sz="1200" dirty="0"/>
              <a:t>et</a:t>
            </a:r>
            <a:r>
              <a:rPr lang="sk-SK" sz="1200" dirty="0"/>
              <a:t> výkonových ukazovateľov</a:t>
            </a:r>
            <a:r>
              <a:rPr lang="en-US" sz="1200" dirty="0"/>
              <a:t> </a:t>
            </a:r>
            <a:r>
              <a:rPr lang="en-US" sz="1200" dirty="0" err="1"/>
              <a:t>potreb</a:t>
            </a:r>
            <a:r>
              <a:rPr lang="sk-SK" sz="1200" dirty="0" err="1"/>
              <a:t>ný</a:t>
            </a:r>
            <a:r>
              <a:rPr lang="sk-SK" sz="1200" dirty="0"/>
              <a:t> pre alokáciu</a:t>
            </a:r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sk-SK" sz="1200" dirty="0"/>
              <a:t>Potrebné pre analýzu jednotlivých pracovísk (vysoké, resp. nízke hodnoty ukazovateľov)</a:t>
            </a:r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sk-SK" sz="1200" dirty="0"/>
              <a:t>Tabuľku vieme získať z programu na výpočet dávky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500" dirty="0"/>
              <a:t>Tabuľka úväzkov na jednotlivých nákladových strediskách</a:t>
            </a:r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sk-SK" sz="1200" dirty="0"/>
              <a:t>Potrebné na získanie informácie o počte úväzkov – nutné pre </a:t>
            </a:r>
            <a:r>
              <a:rPr lang="sk-SK" sz="1200" dirty="0" err="1"/>
              <a:t>realokáciu</a:t>
            </a:r>
            <a:endParaRPr lang="sk-SK" sz="1200" dirty="0"/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sk-SK" sz="1200" dirty="0"/>
              <a:t>Potrebné pre analýzu jednotlivých pracovísk (na prvý pohľad vysoké, resp. nízke hodnoty úväzkov)</a:t>
            </a:r>
            <a:endParaRPr lang="sk-SK" sz="1200" dirty="0">
              <a:highlight>
                <a:srgbClr val="FFFF00"/>
              </a:highlight>
            </a:endParaRPr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sk-SK" sz="1200" dirty="0"/>
              <a:t>Tabuľku vieme získať z personálneho systému, resp. z mzdového systému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500" dirty="0"/>
              <a:t>Import </a:t>
            </a:r>
            <a:r>
              <a:rPr lang="pt-BR" sz="1500" dirty="0"/>
              <a:t>účtovných obratov triedy 5</a:t>
            </a:r>
            <a:endParaRPr lang="sk-SK" sz="1500" dirty="0"/>
          </a:p>
          <a:p>
            <a:pPr lvl="2">
              <a:lnSpc>
                <a:spcPct val="100000"/>
              </a:lnSpc>
              <a:spcAft>
                <a:spcPts val="800"/>
              </a:spcAft>
            </a:pPr>
            <a:r>
              <a:rPr lang="sk-SK" sz="1200" dirty="0"/>
              <a:t>Tabuľku vieme získať exportom z účtovníctva</a:t>
            </a: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endParaRPr lang="sk-SK" sz="1800" dirty="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en-US" sz="1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Potrebné podklady pre </a:t>
            </a:r>
            <a:r>
              <a:rPr lang="sk-SK" sz="1800" err="1"/>
              <a:t>realokáciu</a:t>
            </a:r>
            <a:endParaRPr lang="en-GB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5F311F-D01C-DA33-7983-8341C3F81E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129" y="1163768"/>
            <a:ext cx="552450" cy="257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AE35E0-E676-44FF-FC3A-27C87D66C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3129" y="2339788"/>
            <a:ext cx="619125" cy="2286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A6EB14C-2426-F79D-963F-154E2D05E4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3129" y="3516407"/>
            <a:ext cx="962025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405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42853-D21A-4822-A1D3-F2E0C12B8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218" y="920243"/>
            <a:ext cx="7990804" cy="33874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/>
              <a:t>Vstupná tabuľka „KS_VU“ by mala obsahovať nasledovné: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Kód medicínskeho pracoviska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Kód nákladového strediska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Názov nákladového strediska alebo medicínskeho pracoviska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Kód SNS 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Suma kalkulačnej sadzby pre SND1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Suma kalkulačnej sadzby pre SND2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Suma kalkulačnej sadzby pre SND3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en-US" sz="1300"/>
              <a:t>Po</a:t>
            </a:r>
            <a:r>
              <a:rPr lang="sk-SK" sz="1300"/>
              <a:t>č</a:t>
            </a:r>
            <a:r>
              <a:rPr lang="en-US" sz="1300"/>
              <a:t>et</a:t>
            </a:r>
            <a:r>
              <a:rPr lang="sk-SK" sz="1300"/>
              <a:t> Výkonových ukazovateľov pre dané pracovisko</a:t>
            </a: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endParaRPr lang="sk-SK" sz="1600"/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endParaRPr lang="sk-SK" sz="160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en-US" sz="13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Tabuľka kalkulačných sadzieb a výkonových ukazovateľov</a:t>
            </a:r>
            <a:endParaRPr lang="en-GB" sz="18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8178AC-4BDD-6126-39DE-A95733559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128" y="1163768"/>
            <a:ext cx="696165" cy="32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630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DE0C4-D7E5-4457-874C-1FA92016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07" y="382027"/>
            <a:ext cx="7900986" cy="355667"/>
          </a:xfrm>
        </p:spPr>
        <p:txBody>
          <a:bodyPr>
            <a:normAutofit/>
          </a:bodyPr>
          <a:lstStyle/>
          <a:p>
            <a:r>
              <a:rPr lang="sk-SK" sz="1800"/>
              <a:t>Tabuľka úväzkov na jednotlivých nákladových strediskách</a:t>
            </a:r>
            <a:endParaRPr lang="en-GB" sz="180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4CFFFD-998F-2207-6904-48C3C1F19712}"/>
              </a:ext>
            </a:extLst>
          </p:cNvPr>
          <p:cNvSpPr txBox="1">
            <a:spLocks/>
          </p:cNvSpPr>
          <p:nvPr/>
        </p:nvSpPr>
        <p:spPr>
          <a:xfrm>
            <a:off x="621507" y="902001"/>
            <a:ext cx="7990804" cy="33199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/>
              <a:t>Vstupná tabuľka „úväzky“ by mala obsahovať nasledovné: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Kód medicínskeho pracoviska</a:t>
            </a:r>
            <a:r>
              <a:rPr lang="en-US" sz="1300"/>
              <a:t> (</a:t>
            </a:r>
            <a:r>
              <a:rPr lang="en-US" sz="1300" err="1"/>
              <a:t>ak</a:t>
            </a:r>
            <a:r>
              <a:rPr lang="en-US" sz="1300"/>
              <a:t> je to </a:t>
            </a:r>
            <a:r>
              <a:rPr lang="en-US" sz="1300" err="1"/>
              <a:t>mo</a:t>
            </a:r>
            <a:r>
              <a:rPr lang="sk-SK" sz="1300" err="1"/>
              <a:t>žné</a:t>
            </a:r>
            <a:r>
              <a:rPr lang="en-US" sz="1300"/>
              <a:t>)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Kód nákladového strediska</a:t>
            </a:r>
            <a:endParaRPr lang="en-US" sz="1300"/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Názov nákladového strediska alebo medicínskeho pracoviska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Kód SNS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Suma úväzkov lekárov (SND1) daného pracoviska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Suma úväzkov </a:t>
            </a:r>
            <a:r>
              <a:rPr lang="sk-SK" sz="1300" err="1"/>
              <a:t>oš</a:t>
            </a:r>
            <a:r>
              <a:rPr lang="sk-SK" sz="1300"/>
              <a:t>. Personálu (SND2) daného pracoviska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Suma úväzkov OZP (SND3) daného pracoviska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k-SK" sz="1600"/>
              <a:t>Iné položky doplnkového významu, môžu ostať nevyplnené: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en-US" sz="1300"/>
              <a:t>K</a:t>
            </a:r>
            <a:r>
              <a:rPr lang="sk-SK" sz="1300"/>
              <a:t>ód odbornosti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sk-SK" sz="1300"/>
              <a:t>Lôžková kapacita</a:t>
            </a:r>
          </a:p>
          <a:p>
            <a:pPr lvl="1">
              <a:lnSpc>
                <a:spcPct val="100000"/>
              </a:lnSpc>
              <a:spcAft>
                <a:spcPts val="800"/>
              </a:spcAft>
            </a:pPr>
            <a:endParaRPr lang="sk-SK" sz="13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80B061-6483-C0B8-22DB-8706C8750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7123" y="973436"/>
            <a:ext cx="787006" cy="29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69244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MZSR 2">
      <a:dk1>
        <a:srgbClr val="000000"/>
      </a:dk1>
      <a:lt1>
        <a:srgbClr val="FFFFFF"/>
      </a:lt1>
      <a:dk2>
        <a:srgbClr val="144CA2"/>
      </a:dk2>
      <a:lt2>
        <a:srgbClr val="E7E6E6"/>
      </a:lt2>
      <a:accent1>
        <a:srgbClr val="F60000"/>
      </a:accent1>
      <a:accent2>
        <a:srgbClr val="044AA7"/>
      </a:accent2>
      <a:accent3>
        <a:srgbClr val="DDDEDD"/>
      </a:accent3>
      <a:accent4>
        <a:srgbClr val="F3C500"/>
      </a:accent4>
      <a:accent5>
        <a:srgbClr val="FE7900"/>
      </a:accent5>
      <a:accent6>
        <a:srgbClr val="00E68F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algn="l">
          <a:defRPr sz="3200" dirty="0">
            <a:solidFill>
              <a:srgbClr val="1E4E9D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4" id="{4296B16D-01CC-2D41-9F6C-B5EECC4AD948}" vid="{60537277-9BD6-E44E-9514-0389B89410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ZSR 2">
    <a:dk1>
      <a:srgbClr val="000000"/>
    </a:dk1>
    <a:lt1>
      <a:srgbClr val="FFFFFF"/>
    </a:lt1>
    <a:dk2>
      <a:srgbClr val="144CA2"/>
    </a:dk2>
    <a:lt2>
      <a:srgbClr val="E7E6E6"/>
    </a:lt2>
    <a:accent1>
      <a:srgbClr val="F60000"/>
    </a:accent1>
    <a:accent2>
      <a:srgbClr val="044AA7"/>
    </a:accent2>
    <a:accent3>
      <a:srgbClr val="DDDEDD"/>
    </a:accent3>
    <a:accent4>
      <a:srgbClr val="F3C500"/>
    </a:accent4>
    <a:accent5>
      <a:srgbClr val="FE7900"/>
    </a:accent5>
    <a:accent6>
      <a:srgbClr val="00E68F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48e029a-99e9-49c4-ba77-6818bfc35ea9">
      <UserInfo>
        <DisplayName>Pavelka Martin</DisplayName>
        <AccountId>28</AccountId>
        <AccountType/>
      </UserInfo>
    </SharedWithUsers>
    <TaxCatchAll xmlns="d48e029a-99e9-49c4-ba77-6818bfc35ea9" xsi:nil="true"/>
    <lcf76f155ced4ddcb4097134ff3c332f xmlns="6348134b-2833-414c-9ec4-3481f06493a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EB0BD0BFFF1548A2496CF7FD25207D" ma:contentTypeVersion="20" ma:contentTypeDescription="Create a new document." ma:contentTypeScope="" ma:versionID="9617536a033d4050dcaa9a1939d090c4">
  <xsd:schema xmlns:xsd="http://www.w3.org/2001/XMLSchema" xmlns:xs="http://www.w3.org/2001/XMLSchema" xmlns:p="http://schemas.microsoft.com/office/2006/metadata/properties" xmlns:ns2="6348134b-2833-414c-9ec4-3481f06493a1" xmlns:ns3="d48e029a-99e9-49c4-ba77-6818bfc35ea9" targetNamespace="http://schemas.microsoft.com/office/2006/metadata/properties" ma:root="true" ma:fieldsID="8d45e71e914954bab9278d1ef6ce83dd" ns2:_="" ns3:_="">
    <xsd:import namespace="6348134b-2833-414c-9ec4-3481f06493a1"/>
    <xsd:import namespace="d48e029a-99e9-49c4-ba77-6818bfc35e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8134b-2833-414c-9ec4-3481f06493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a23ec41-69b3-4140-9436-a0cc3b0507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8e029a-99e9-49c4-ba77-6818bfc35ea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319d20f-3aeb-46bd-8829-d818092b535c}" ma:internalName="TaxCatchAll" ma:showField="CatchAllData" ma:web="d48e029a-99e9-49c4-ba77-6818bfc35e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D8A21-E03F-4E42-9AF2-F008E8D3A0AD}">
  <ds:schemaRefs>
    <ds:schemaRef ds:uri="6348134b-2833-414c-9ec4-3481f06493a1"/>
    <ds:schemaRef ds:uri="d48e029a-99e9-49c4-ba77-6818bfc35ea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2796B67-D682-4E90-9CA8-DF44464364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390AF0-60FA-4140-BA8F-1AD338ED0F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8134b-2833-414c-9ec4-3481f06493a1"/>
    <ds:schemaRef ds:uri="d48e029a-99e9-49c4-ba77-6818bfc35e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1883</TotalTime>
  <Words>2951</Words>
  <Application>Microsoft Office PowerPoint</Application>
  <PresentationFormat>On-screen Show (16:9)</PresentationFormat>
  <Paragraphs>322</Paragraphs>
  <Slides>45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Source Sans Pro</vt:lpstr>
      <vt:lpstr>Arial</vt:lpstr>
      <vt:lpstr>Calibri</vt:lpstr>
      <vt:lpstr>Theme4</vt:lpstr>
      <vt:lpstr>Seminár Realokácia</vt:lpstr>
      <vt:lpstr>Obsah prezentácie</vt:lpstr>
      <vt:lpstr>PowerPoint Presentation</vt:lpstr>
      <vt:lpstr>Realokačný súbor</vt:lpstr>
      <vt:lpstr>Realokačný súbor</vt:lpstr>
      <vt:lpstr>Realokačné hárky</vt:lpstr>
      <vt:lpstr>Potrebné podklady pre realokáciu</vt:lpstr>
      <vt:lpstr>Tabuľka kalkulačných sadzieb a výkonových ukazovateľov</vt:lpstr>
      <vt:lpstr>Tabuľka úväzkov na jednotlivých nákladových strediskách</vt:lpstr>
      <vt:lpstr>Import účtovných obratov triedy 5</vt:lpstr>
      <vt:lpstr>Tipy: Kontrola nákladových stredísk</vt:lpstr>
      <vt:lpstr>Tipy: Kontrola nákladových stredísk</vt:lpstr>
      <vt:lpstr>Tipy: Príprava na alokáciu KS_VU</vt:lpstr>
      <vt:lpstr>PowerPoint Presentation</vt:lpstr>
      <vt:lpstr>Metodika realokácie</vt:lpstr>
      <vt:lpstr>Úprava vzorcov</vt:lpstr>
      <vt:lpstr>Nákladové strediská „terminológia“</vt:lpstr>
      <vt:lpstr>Realokácia pre lôžkové oddelenie (SNS1)</vt:lpstr>
      <vt:lpstr>Realokácia pre lôžkové oddelenie (SNS1)</vt:lpstr>
      <vt:lpstr>Špecifiká realokácie pre jednotlivé typy pracovísk</vt:lpstr>
      <vt:lpstr>Špecifiká realokácie pre jednotlivé typy pracovísk - JIS</vt:lpstr>
      <vt:lpstr>Špecifiká realokácie pre jednotlivé typy pracovísk – viac odborností na 1 NS</vt:lpstr>
      <vt:lpstr>Špecifiká realokácie pre jednotlivé typy pracovísk – viac odborností na 1 NS</vt:lpstr>
      <vt:lpstr>Špecifiká realokácie pre jednotlivé typy pracovísk – op. čas vrátane prípravného času (min)</vt:lpstr>
      <vt:lpstr>Špecifiká realokácie pre jednotlivé typy pracovísk – Fond pracovného času</vt:lpstr>
      <vt:lpstr>Špecifiká realokácie pre typy pracovísk – Počet pôrodov krát kval. Priem. čas (min.)</vt:lpstr>
      <vt:lpstr>Špecifiká realokácie pre jednotlivé typy pracovísk – hárok SVLZ_body</vt:lpstr>
      <vt:lpstr>Špecifiká realokácie pre jednotlivé typy pracovísk – Ambulantné hodiny</vt:lpstr>
      <vt:lpstr>Ďalšie vstupy pre správnu realokáciu (Konzultácie s lekármi)</vt:lpstr>
      <vt:lpstr>Hárok „PIVOT“</vt:lpstr>
      <vt:lpstr>PowerPoint Presentation</vt:lpstr>
      <vt:lpstr>Realokácia - kontrola</vt:lpstr>
      <vt:lpstr>Finalizácia realokácií – úväzky</vt:lpstr>
      <vt:lpstr>Finalizácia realokácií</vt:lpstr>
      <vt:lpstr>Finalizácia realokácií</vt:lpstr>
      <vt:lpstr>PowerPoint Presentation</vt:lpstr>
      <vt:lpstr>Realokácia – podľa kalkulačnej príručky 4.0</vt:lpstr>
      <vt:lpstr>Realokácia JIS</vt:lpstr>
      <vt:lpstr>Realokácia Ambulancia</vt:lpstr>
      <vt:lpstr>Realokácia JZS, zákoroková sála</vt:lpstr>
      <vt:lpstr>Realokácia Pôrodna sála</vt:lpstr>
      <vt:lpstr>Realokácia SVLZ</vt:lpstr>
      <vt:lpstr>PowerPoint Presentation</vt:lpstr>
      <vt:lpstr>Zmeny v súbore Manual_Realokacia_20240229</vt:lpstr>
      <vt:lpstr>Zmeny v súbore Manual_Realokacia_20240416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MZ SR</dc:title>
  <dc:creator>Angelika Szalayova</dc:creator>
  <cp:lastModifiedBy>Orság Martin</cp:lastModifiedBy>
  <cp:revision>7</cp:revision>
  <cp:lastPrinted>2023-11-13T08:35:34Z</cp:lastPrinted>
  <dcterms:created xsi:type="dcterms:W3CDTF">2020-11-18T14:39:42Z</dcterms:created>
  <dcterms:modified xsi:type="dcterms:W3CDTF">2024-04-16T20:05:25Z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0x0101009FEB0BD0BFFF1548A2496CF7FD25207D</vt:lpwstr>
  </property>
  <property fmtid="{D5CDD505-2E9C-101B-9397-08002B2CF9AE}" pid="3" name="MediaServiceImageTags">
    <vt:lpwstr/>
  </property>
</Properties>
</file>